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Delius Swash Caps"/>
      <p:regular r:id="rId30"/>
    </p:embeddedFont>
    <p:embeddedFont>
      <p:font typeface="Cairo"/>
      <p:regular r:id="rId31"/>
      <p:bold r:id="rId32"/>
    </p:embeddedFont>
    <p:embeddedFont>
      <p:font typeface="Bebas Neue"/>
      <p:regular r:id="rId33"/>
    </p:embeddedFont>
    <p:embeddedFont>
      <p:font typeface="Electroliz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iro-regular.fntdata"/><Relationship Id="rId30" Type="http://schemas.openxmlformats.org/officeDocument/2006/relationships/font" Target="fonts/DeliusSwashCaps-regular.fntdata"/><Relationship Id="rId11" Type="http://schemas.openxmlformats.org/officeDocument/2006/relationships/slide" Target="slides/slide7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6.xml"/><Relationship Id="rId32" Type="http://schemas.openxmlformats.org/officeDocument/2006/relationships/font" Target="fonts/Cai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lectroliz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734dbc6a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734dbc6a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7621666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7621666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8b4bebab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8b4bebab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734dbc6a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734dbc6a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734dbc6a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b734dbc6a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b734dbc6a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b734dbc6a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734dbc6a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734dbc6a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734dbc6a4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b734dbc6a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734dbc6a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734dbc6a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734dbc6a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734dbc6a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24a59d8d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24a59d8d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734dbc6a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734dbc6a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8b4beba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8b4beba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734dbc6a4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734dbc6a4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734dbc6a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734dbc6a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7f12d3f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b7f12d3f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8b4beba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58b4beba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8b4beba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8b4beba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8b4beba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8b4beba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24a59d8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24a59d8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734dbc6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734dbc6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734dbc6a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734dbc6a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734dbc6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734dbc6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734dbc6a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734dbc6a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411050" y="922025"/>
            <a:ext cx="4098900" cy="26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84900" y="1558475"/>
            <a:ext cx="6574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1284900" y="3069575"/>
            <a:ext cx="65742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715100" y="17858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00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3398900" y="1785888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4038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4" type="title"/>
          </p:nvPr>
        </p:nvSpPr>
        <p:spPr>
          <a:xfrm>
            <a:off x="6087600" y="1785863"/>
            <a:ext cx="12753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092500" y="314636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7151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34038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6087600" y="2796838"/>
            <a:ext cx="2336400" cy="449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hasCustomPrompt="1" type="title"/>
          </p:nvPr>
        </p:nvSpPr>
        <p:spPr>
          <a:xfrm flipH="1">
            <a:off x="715100" y="1999775"/>
            <a:ext cx="17241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8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2448525" y="1907332"/>
            <a:ext cx="2571600" cy="8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448525" y="2675675"/>
            <a:ext cx="25716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2391900" y="238005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5"/>
          <p:cNvSpPr txBox="1"/>
          <p:nvPr>
            <p:ph hasCustomPrompt="1" idx="2" type="title"/>
          </p:nvPr>
        </p:nvSpPr>
        <p:spPr>
          <a:xfrm>
            <a:off x="239190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391900" y="3221850"/>
            <a:ext cx="43602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1458150" y="288147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1458150" y="1515000"/>
            <a:ext cx="62277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2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1944900" y="1470200"/>
            <a:ext cx="52542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b="1" sz="20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1610850" y="1732150"/>
            <a:ext cx="5922300" cy="15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610850" y="3121850"/>
            <a:ext cx="59223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3859250" y="2380050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859250" y="1062325"/>
            <a:ext cx="43602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859250" y="3221850"/>
            <a:ext cx="43602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5353575" y="2642075"/>
            <a:ext cx="26163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type="title"/>
          </p:nvPr>
        </p:nvSpPr>
        <p:spPr>
          <a:xfrm>
            <a:off x="5353575" y="1476475"/>
            <a:ext cx="2616300" cy="11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2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967725" y="2641475"/>
            <a:ext cx="28173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967875" y="1328100"/>
            <a:ext cx="28173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_2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949550" y="2184713"/>
            <a:ext cx="2817300" cy="11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4663650" y="1754475"/>
            <a:ext cx="3759300" cy="28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latin typeface="Electrolize"/>
                <a:ea typeface="Electrolize"/>
                <a:cs typeface="Electrolize"/>
                <a:sym typeface="Electrolize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>
            <p:ph idx="1" type="subTitle"/>
          </p:nvPr>
        </p:nvSpPr>
        <p:spPr>
          <a:xfrm>
            <a:off x="7200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2" type="subTitle"/>
          </p:nvPr>
        </p:nvSpPr>
        <p:spPr>
          <a:xfrm>
            <a:off x="7200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subTitle"/>
          </p:nvPr>
        </p:nvSpPr>
        <p:spPr>
          <a:xfrm>
            <a:off x="34038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4" type="subTitle"/>
          </p:nvPr>
        </p:nvSpPr>
        <p:spPr>
          <a:xfrm>
            <a:off x="6087600" y="30860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5" type="subTitle"/>
          </p:nvPr>
        </p:nvSpPr>
        <p:spPr>
          <a:xfrm>
            <a:off x="34038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6" type="subTitle"/>
          </p:nvPr>
        </p:nvSpPr>
        <p:spPr>
          <a:xfrm>
            <a:off x="6087600" y="27649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5089825" y="3915325"/>
            <a:ext cx="23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2" type="subTitle"/>
          </p:nvPr>
        </p:nvSpPr>
        <p:spPr>
          <a:xfrm>
            <a:off x="1723475" y="3915325"/>
            <a:ext cx="23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3" type="subTitle"/>
          </p:nvPr>
        </p:nvSpPr>
        <p:spPr>
          <a:xfrm>
            <a:off x="1723475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4" type="subTitle"/>
          </p:nvPr>
        </p:nvSpPr>
        <p:spPr>
          <a:xfrm>
            <a:off x="5089825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92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4951450" y="13282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subTitle"/>
          </p:nvPr>
        </p:nvSpPr>
        <p:spPr>
          <a:xfrm>
            <a:off x="4951450" y="16493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3" type="subTitle"/>
          </p:nvPr>
        </p:nvSpPr>
        <p:spPr>
          <a:xfrm>
            <a:off x="4951450" y="27446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4" type="subTitle"/>
          </p:nvPr>
        </p:nvSpPr>
        <p:spPr>
          <a:xfrm>
            <a:off x="4951450" y="383990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5" type="subTitle"/>
          </p:nvPr>
        </p:nvSpPr>
        <p:spPr>
          <a:xfrm>
            <a:off x="4951450" y="24235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6" type="subTitle"/>
          </p:nvPr>
        </p:nvSpPr>
        <p:spPr>
          <a:xfrm>
            <a:off x="4951450" y="3518800"/>
            <a:ext cx="3044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b="3624" l="0" r="10722" t="7097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5629350" y="18602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2" type="subTitle"/>
          </p:nvPr>
        </p:nvSpPr>
        <p:spPr>
          <a:xfrm>
            <a:off x="5629375" y="14959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3" type="subTitle"/>
          </p:nvPr>
        </p:nvSpPr>
        <p:spPr>
          <a:xfrm>
            <a:off x="1997500" y="18602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4" type="subTitle"/>
          </p:nvPr>
        </p:nvSpPr>
        <p:spPr>
          <a:xfrm>
            <a:off x="1997500" y="14959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5" type="subTitle"/>
          </p:nvPr>
        </p:nvSpPr>
        <p:spPr>
          <a:xfrm>
            <a:off x="1997500" y="36333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6" type="subTitle"/>
          </p:nvPr>
        </p:nvSpPr>
        <p:spPr>
          <a:xfrm>
            <a:off x="1997500" y="326425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2" name="Google Shape;142;p28"/>
          <p:cNvSpPr txBox="1"/>
          <p:nvPr>
            <p:ph idx="7" type="subTitle"/>
          </p:nvPr>
        </p:nvSpPr>
        <p:spPr>
          <a:xfrm>
            <a:off x="5629350" y="36333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8" type="subTitle"/>
          </p:nvPr>
        </p:nvSpPr>
        <p:spPr>
          <a:xfrm>
            <a:off x="5629375" y="326425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2733" l="2733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6144450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3523949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2213706" y="38124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2213698" y="34393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7" type="subTitle"/>
          </p:nvPr>
        </p:nvSpPr>
        <p:spPr>
          <a:xfrm>
            <a:off x="4834213" y="38124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8" type="subTitle"/>
          </p:nvPr>
        </p:nvSpPr>
        <p:spPr>
          <a:xfrm>
            <a:off x="4834200" y="34393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9" type="subTitle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13" type="subTitle"/>
          </p:nvPr>
        </p:nvSpPr>
        <p:spPr>
          <a:xfrm>
            <a:off x="903447" y="1788600"/>
            <a:ext cx="20961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b="311" l="4680" r="3727" t="8096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8544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2" type="subTitle"/>
          </p:nvPr>
        </p:nvSpPr>
        <p:spPr>
          <a:xfrm>
            <a:off x="8544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3" type="subTitle"/>
          </p:nvPr>
        </p:nvSpPr>
        <p:spPr>
          <a:xfrm>
            <a:off x="34710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4" type="subTitle"/>
          </p:nvPr>
        </p:nvSpPr>
        <p:spPr>
          <a:xfrm>
            <a:off x="6087600" y="3427702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5" type="subTitle"/>
          </p:nvPr>
        </p:nvSpPr>
        <p:spPr>
          <a:xfrm>
            <a:off x="34710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6" type="subTitle"/>
          </p:nvPr>
        </p:nvSpPr>
        <p:spPr>
          <a:xfrm>
            <a:off x="6087600" y="3106595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7" type="subTitle"/>
          </p:nvPr>
        </p:nvSpPr>
        <p:spPr>
          <a:xfrm>
            <a:off x="8544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8" type="subTitle"/>
          </p:nvPr>
        </p:nvSpPr>
        <p:spPr>
          <a:xfrm>
            <a:off x="8544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9" type="subTitle"/>
          </p:nvPr>
        </p:nvSpPr>
        <p:spPr>
          <a:xfrm>
            <a:off x="34710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13" type="subTitle"/>
          </p:nvPr>
        </p:nvSpPr>
        <p:spPr>
          <a:xfrm>
            <a:off x="6087600" y="1875207"/>
            <a:ext cx="22020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4" type="subTitle"/>
          </p:nvPr>
        </p:nvSpPr>
        <p:spPr>
          <a:xfrm>
            <a:off x="34710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5" type="subTitle"/>
          </p:nvPr>
        </p:nvSpPr>
        <p:spPr>
          <a:xfrm>
            <a:off x="6087600" y="1554100"/>
            <a:ext cx="22020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6362" l="5891" r="6833" t="63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5111075" y="1046550"/>
            <a:ext cx="3317700" cy="23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5111075" y="3331525"/>
            <a:ext cx="33177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715100" y="768750"/>
            <a:ext cx="4016400" cy="360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>
            <p:ph hasCustomPrompt="1" type="title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hasCustomPrompt="1" idx="2" type="title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/>
          <p:nvPr>
            <p:ph idx="3" type="subTitle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hasCustomPrompt="1" idx="4" type="title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/>
          <p:nvPr>
            <p:ph idx="5" type="subTitle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300" l="0" r="0" t="-30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hasCustomPrompt="1" type="title"/>
          </p:nvPr>
        </p:nvSpPr>
        <p:spPr>
          <a:xfrm>
            <a:off x="5747650" y="2596950"/>
            <a:ext cx="23010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5747650" y="3066725"/>
            <a:ext cx="2301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hasCustomPrompt="1" idx="2" type="title"/>
          </p:nvPr>
        </p:nvSpPr>
        <p:spPr>
          <a:xfrm>
            <a:off x="1084400" y="2596950"/>
            <a:ext cx="23229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/>
          <p:nvPr>
            <p:ph idx="3" type="subTitle"/>
          </p:nvPr>
        </p:nvSpPr>
        <p:spPr>
          <a:xfrm>
            <a:off x="1084400" y="3066725"/>
            <a:ext cx="23229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hasCustomPrompt="1" idx="4" type="title"/>
          </p:nvPr>
        </p:nvSpPr>
        <p:spPr>
          <a:xfrm>
            <a:off x="3421500" y="3582500"/>
            <a:ext cx="2301000" cy="5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/>
          <p:nvPr>
            <p:ph idx="5" type="subTitle"/>
          </p:nvPr>
        </p:nvSpPr>
        <p:spPr>
          <a:xfrm>
            <a:off x="3421500" y="4048873"/>
            <a:ext cx="2301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6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2717850" y="1537475"/>
            <a:ext cx="37083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33"/>
          <p:cNvSpPr txBox="1"/>
          <p:nvPr/>
        </p:nvSpPr>
        <p:spPr>
          <a:xfrm>
            <a:off x="2717850" y="3491975"/>
            <a:ext cx="37083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4" name="Google Shape;194;p33"/>
          <p:cNvSpPr txBox="1"/>
          <p:nvPr>
            <p:ph idx="2" type="body"/>
          </p:nvPr>
        </p:nvSpPr>
        <p:spPr>
          <a:xfrm>
            <a:off x="2717825" y="4289500"/>
            <a:ext cx="37083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33"/>
          <p:cNvSpPr txBox="1"/>
          <p:nvPr>
            <p:ph type="ctrTitle"/>
          </p:nvPr>
        </p:nvSpPr>
        <p:spPr>
          <a:xfrm>
            <a:off x="2717850" y="701750"/>
            <a:ext cx="37083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7000"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b="3624" l="0" r="10722" t="7097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2733" l="2733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32675" y="32099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032675" y="2876175"/>
            <a:ext cx="21900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921300" y="320997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921300" y="2876175"/>
            <a:ext cx="21900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300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2162" t="21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idx="1" type="body"/>
          </p:nvPr>
        </p:nvSpPr>
        <p:spPr>
          <a:xfrm>
            <a:off x="2215050" y="1531850"/>
            <a:ext cx="47139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88100" y="1370725"/>
            <a:ext cx="6618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858800" y="1594300"/>
            <a:ext cx="3910200" cy="7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58850" y="2312600"/>
            <a:ext cx="39102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280750" y="535000"/>
            <a:ext cx="4993800" cy="1274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b="26777" l="10309" r="24894" t="0"/>
          <a:stretch/>
        </p:blipFill>
        <p:spPr>
          <a:xfrm>
            <a:off x="7658650" y="3456725"/>
            <a:ext cx="1485350" cy="16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b="7443" l="7797" r="67603" t="1556"/>
          <a:stretch/>
        </p:blipFill>
        <p:spPr>
          <a:xfrm rot="10800000">
            <a:off x="-27575" y="1357524"/>
            <a:ext cx="563899" cy="209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ctrTitle"/>
          </p:nvPr>
        </p:nvSpPr>
        <p:spPr>
          <a:xfrm>
            <a:off x="3534225" y="979850"/>
            <a:ext cx="5609700" cy="24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Частотный анализ лексики новостных Telegram-каналов Владивостока и Сахалина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4411050" y="3585725"/>
            <a:ext cx="40989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Подсвирова Полина, Трякина Екатерина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3">
            <a:alphaModFix/>
          </a:blip>
          <a:srcRect b="0" l="14335" r="14342" t="0"/>
          <a:stretch/>
        </p:blipFill>
        <p:spPr>
          <a:xfrm>
            <a:off x="657200" y="657925"/>
            <a:ext cx="3023699" cy="42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455400" y="1307100"/>
            <a:ext cx="8233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этап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Обработка текста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720000" y="469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Обработка текста</a:t>
            </a:r>
            <a:endParaRPr/>
          </a:p>
        </p:txBody>
      </p:sp>
      <p:sp>
        <p:nvSpPr>
          <p:cNvPr id="266" name="Google Shape;266;p46"/>
          <p:cNvSpPr txBox="1"/>
          <p:nvPr/>
        </p:nvSpPr>
        <p:spPr>
          <a:xfrm>
            <a:off x="1253050" y="3598650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Приведение к нижнему регистру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2396900" y="1248650"/>
            <a:ext cx="20508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Очищение от ссылок, эмодзи, служебных символов, знаков препинания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3546610" y="3653638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Токенизация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688478" y="1558925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Удаление стоп-слов + “Подпишись” и тд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270" name="Google Shape;270;p46"/>
          <p:cNvCxnSpPr>
            <a:stCxn id="271" idx="2"/>
            <a:endCxn id="272" idx="0"/>
          </p:cNvCxnSpPr>
          <p:nvPr/>
        </p:nvCxnSpPr>
        <p:spPr>
          <a:xfrm flipH="1">
            <a:off x="2276500" y="3266338"/>
            <a:ext cx="3900" cy="24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73" name="Google Shape;273;p46"/>
          <p:cNvCxnSpPr>
            <a:stCxn id="267" idx="2"/>
            <a:endCxn id="274" idx="0"/>
          </p:cNvCxnSpPr>
          <p:nvPr/>
        </p:nvCxnSpPr>
        <p:spPr>
          <a:xfrm>
            <a:off x="3422300" y="2319350"/>
            <a:ext cx="3900" cy="20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75" name="Google Shape;275;p46"/>
          <p:cNvCxnSpPr>
            <a:stCxn id="276" idx="2"/>
            <a:endCxn id="268" idx="0"/>
          </p:cNvCxnSpPr>
          <p:nvPr/>
        </p:nvCxnSpPr>
        <p:spPr>
          <a:xfrm>
            <a:off x="4571990" y="3266338"/>
            <a:ext cx="0" cy="38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77" name="Google Shape;277;p46"/>
          <p:cNvCxnSpPr>
            <a:stCxn id="269" idx="2"/>
            <a:endCxn id="278" idx="0"/>
          </p:cNvCxnSpPr>
          <p:nvPr/>
        </p:nvCxnSpPr>
        <p:spPr>
          <a:xfrm>
            <a:off x="5713878" y="2174525"/>
            <a:ext cx="3900" cy="35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79" name="Google Shape;279;p46"/>
          <p:cNvCxnSpPr>
            <a:stCxn id="271" idx="3"/>
            <a:endCxn id="274" idx="1"/>
          </p:cNvCxnSpPr>
          <p:nvPr/>
        </p:nvCxnSpPr>
        <p:spPr>
          <a:xfrm>
            <a:off x="2650450" y="2896288"/>
            <a:ext cx="4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6"/>
          <p:cNvCxnSpPr>
            <a:stCxn id="274" idx="3"/>
            <a:endCxn id="276" idx="1"/>
          </p:cNvCxnSpPr>
          <p:nvPr/>
        </p:nvCxnSpPr>
        <p:spPr>
          <a:xfrm>
            <a:off x="3796245" y="2896288"/>
            <a:ext cx="4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6"/>
          <p:cNvCxnSpPr>
            <a:stCxn id="276" idx="3"/>
            <a:endCxn id="278" idx="1"/>
          </p:cNvCxnSpPr>
          <p:nvPr/>
        </p:nvCxnSpPr>
        <p:spPr>
          <a:xfrm>
            <a:off x="4942040" y="2896288"/>
            <a:ext cx="4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6"/>
          <p:cNvSpPr txBox="1"/>
          <p:nvPr/>
        </p:nvSpPr>
        <p:spPr>
          <a:xfrm>
            <a:off x="1839300" y="2668738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01</a:t>
            </a:r>
            <a:endParaRPr b="1" sz="31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2985115" y="2668738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02</a:t>
            </a:r>
            <a:endParaRPr b="1" sz="31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4130930" y="2668738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03</a:t>
            </a:r>
            <a:endParaRPr b="1" sz="31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5276745" y="2668738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04</a:t>
            </a:r>
            <a:endParaRPr b="1" sz="31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5840145" y="3598638"/>
            <a:ext cx="205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Лемматизация</a:t>
            </a:r>
            <a:endParaRPr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287" name="Google Shape;287;p46"/>
          <p:cNvCxnSpPr>
            <a:stCxn id="288" idx="2"/>
            <a:endCxn id="286" idx="0"/>
          </p:cNvCxnSpPr>
          <p:nvPr/>
        </p:nvCxnSpPr>
        <p:spPr>
          <a:xfrm>
            <a:off x="6863581" y="3266338"/>
            <a:ext cx="2100" cy="33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89" name="Google Shape;289;p46"/>
          <p:cNvSpPr txBox="1"/>
          <p:nvPr/>
        </p:nvSpPr>
        <p:spPr>
          <a:xfrm>
            <a:off x="6422560" y="2668738"/>
            <a:ext cx="882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05</a:t>
            </a:r>
            <a:endParaRPr b="1" sz="31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290" name="Google Shape;290;p46"/>
          <p:cNvCxnSpPr>
            <a:stCxn id="278" idx="3"/>
            <a:endCxn id="288" idx="1"/>
          </p:cNvCxnSpPr>
          <p:nvPr/>
        </p:nvCxnSpPr>
        <p:spPr>
          <a:xfrm>
            <a:off x="6087835" y="2896288"/>
            <a:ext cx="4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6"/>
          <p:cNvSpPr/>
          <p:nvPr/>
        </p:nvSpPr>
        <p:spPr>
          <a:xfrm>
            <a:off x="1910350" y="25262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6"/>
          <p:cNvSpPr/>
          <p:nvPr/>
        </p:nvSpPr>
        <p:spPr>
          <a:xfrm>
            <a:off x="3056145" y="25262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6"/>
          <p:cNvSpPr/>
          <p:nvPr/>
        </p:nvSpPr>
        <p:spPr>
          <a:xfrm>
            <a:off x="4201940" y="25262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5347735" y="25262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6"/>
          <p:cNvSpPr/>
          <p:nvPr/>
        </p:nvSpPr>
        <p:spPr>
          <a:xfrm>
            <a:off x="6493531" y="25262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idx="3" type="subTitle"/>
          </p:nvPr>
        </p:nvSpPr>
        <p:spPr>
          <a:xfrm>
            <a:off x="1382350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9936</a:t>
            </a:r>
            <a:endParaRPr/>
          </a:p>
        </p:txBody>
      </p:sp>
      <p:sp>
        <p:nvSpPr>
          <p:cNvPr id="296" name="Google Shape;296;p47"/>
          <p:cNvSpPr txBox="1"/>
          <p:nvPr>
            <p:ph idx="2" type="subTitle"/>
          </p:nvPr>
        </p:nvSpPr>
        <p:spPr>
          <a:xfrm>
            <a:off x="1382350" y="3915325"/>
            <a:ext cx="2330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текстов</a:t>
            </a:r>
            <a:endParaRPr sz="2000"/>
          </a:p>
        </p:txBody>
      </p:sp>
      <p:sp>
        <p:nvSpPr>
          <p:cNvPr id="297" name="Google Shape;297;p47"/>
          <p:cNvSpPr txBox="1"/>
          <p:nvPr>
            <p:ph idx="4" type="subTitle"/>
          </p:nvPr>
        </p:nvSpPr>
        <p:spPr>
          <a:xfrm>
            <a:off x="5430950" y="3528000"/>
            <a:ext cx="23307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10 578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325" y="812189"/>
            <a:ext cx="3633949" cy="2423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4">
            <a:alphaModFix/>
          </a:blip>
          <a:srcRect b="0" l="0" r="15832" t="0"/>
          <a:stretch/>
        </p:blipFill>
        <p:spPr>
          <a:xfrm>
            <a:off x="730725" y="809325"/>
            <a:ext cx="3633950" cy="242940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47"/>
          <p:cNvSpPr txBox="1"/>
          <p:nvPr>
            <p:ph idx="2" type="subTitle"/>
          </p:nvPr>
        </p:nvSpPr>
        <p:spPr>
          <a:xfrm>
            <a:off x="5430950" y="3915325"/>
            <a:ext cx="2330700" cy="2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текстов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455400" y="1307100"/>
            <a:ext cx="8233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этап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Создание n-грамм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vl.ru</a:t>
            </a:r>
            <a:endParaRPr sz="3000"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94053"/>
            <a:ext cx="7704001" cy="382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astv</a:t>
            </a:r>
            <a:r>
              <a:rPr lang="en" sz="3000"/>
              <a:t>.ru</a:t>
            </a:r>
            <a:endParaRPr sz="3000"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50" y="984917"/>
            <a:ext cx="7434101" cy="368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vl.ru</a:t>
            </a:r>
            <a:endParaRPr sz="3000"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975" y="1016900"/>
            <a:ext cx="7188049" cy="35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astv.ru</a:t>
            </a:r>
            <a:endParaRPr sz="3000"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63" y="969000"/>
            <a:ext cx="7434071" cy="36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vl.ru</a:t>
            </a:r>
            <a:endParaRPr sz="3000"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00" y="1007725"/>
            <a:ext cx="7188040" cy="35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720000" y="302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astv.ru</a:t>
            </a:r>
            <a:endParaRPr sz="3000"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75" y="1066925"/>
            <a:ext cx="7434049" cy="36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858850" y="2312600"/>
            <a:ext cx="7191900" cy="20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Выявить лексические и тематические особенности постов новостных Telegram-каналов Владивостока и Сахалина и Курил на основе частотного анализа лемматизированных текстов.</a:t>
            </a:r>
            <a:endParaRPr/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3456850" y="1609425"/>
            <a:ext cx="4593900" cy="75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mes New Roman"/>
                <a:ea typeface="Times New Roman"/>
                <a:cs typeface="Times New Roman"/>
                <a:sym typeface="Times New Roman"/>
              </a:rPr>
              <a:t>Цель проекта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5400" y="1307100"/>
            <a:ext cx="8233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этап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Тематические особенности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idx="1" type="subTitle"/>
          </p:nvPr>
        </p:nvSpPr>
        <p:spPr>
          <a:xfrm>
            <a:off x="5629350" y="1437525"/>
            <a:ext cx="28530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Автомобиль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Дорога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Транспортные средство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Проезжий часть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6"/>
          <p:cNvSpPr txBox="1"/>
          <p:nvPr>
            <p:ph idx="3" type="subTitle"/>
          </p:nvPr>
        </p:nvSpPr>
        <p:spPr>
          <a:xfrm>
            <a:off x="1960825" y="1437525"/>
            <a:ext cx="2359800" cy="13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Воздух прогреться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Облачность осадок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Переменный облачность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Порыв ветер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м 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Ветер мочь достигать</a:t>
            </a:r>
            <a:endParaRPr/>
          </a:p>
        </p:txBody>
      </p:sp>
      <p:sp>
        <p:nvSpPr>
          <p:cNvPr id="353" name="Google Shape;353;p56"/>
          <p:cNvSpPr txBox="1"/>
          <p:nvPr>
            <p:ph idx="2" type="subTitle"/>
          </p:nvPr>
        </p:nvSpPr>
        <p:spPr>
          <a:xfrm>
            <a:off x="5629350" y="975225"/>
            <a:ext cx="2614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Дороги</a:t>
            </a:r>
            <a:endParaRPr/>
          </a:p>
        </p:txBody>
      </p:sp>
      <p:sp>
        <p:nvSpPr>
          <p:cNvPr id="354" name="Google Shape;354;p56"/>
          <p:cNvSpPr txBox="1"/>
          <p:nvPr>
            <p:ph idx="4" type="subTitle"/>
          </p:nvPr>
        </p:nvSpPr>
        <p:spPr>
          <a:xfrm>
            <a:off x="1997500" y="97522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Погода</a:t>
            </a:r>
            <a:endParaRPr/>
          </a:p>
        </p:txBody>
      </p:sp>
      <p:sp>
        <p:nvSpPr>
          <p:cNvPr id="355" name="Google Shape;355;p56"/>
          <p:cNvSpPr txBox="1"/>
          <p:nvPr>
            <p:ph idx="5" type="subTitle"/>
          </p:nvPr>
        </p:nvSpPr>
        <p:spPr>
          <a:xfrm>
            <a:off x="1960825" y="3576075"/>
            <a:ext cx="26145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Снеговой падь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Океанский проспект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Русский остров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Набережная спортивный гавань</a:t>
            </a:r>
            <a:endParaRPr/>
          </a:p>
        </p:txBody>
      </p:sp>
      <p:sp>
        <p:nvSpPr>
          <p:cNvPr id="356" name="Google Shape;356;p56"/>
          <p:cNvSpPr txBox="1"/>
          <p:nvPr>
            <p:ph idx="6" type="subTitle"/>
          </p:nvPr>
        </p:nvSpPr>
        <p:spPr>
          <a:xfrm>
            <a:off x="1960825" y="312247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Места</a:t>
            </a:r>
            <a:endParaRPr/>
          </a:p>
        </p:txBody>
      </p:sp>
      <p:sp>
        <p:nvSpPr>
          <p:cNvPr id="357" name="Google Shape;357;p56"/>
          <p:cNvSpPr txBox="1"/>
          <p:nvPr>
            <p:ph idx="7" type="subTitle"/>
          </p:nvPr>
        </p:nvSpPr>
        <p:spPr>
          <a:xfrm>
            <a:off x="5629350" y="3576075"/>
            <a:ext cx="3192300" cy="1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Квадратный метр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Возбудить уголовный дело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МЧС приморский край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Восточный экономический форум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6"/>
          <p:cNvSpPr txBox="1"/>
          <p:nvPr>
            <p:ph idx="8" type="subTitle"/>
          </p:nvPr>
        </p:nvSpPr>
        <p:spPr>
          <a:xfrm>
            <a:off x="5629350" y="312247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Уникальные</a:t>
            </a:r>
            <a:endParaRPr/>
          </a:p>
        </p:txBody>
      </p:sp>
      <p:sp>
        <p:nvSpPr>
          <p:cNvPr id="359" name="Google Shape;359;p56"/>
          <p:cNvSpPr/>
          <p:nvPr/>
        </p:nvSpPr>
        <p:spPr>
          <a:xfrm>
            <a:off x="1063763" y="143751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6"/>
          <p:cNvSpPr/>
          <p:nvPr/>
        </p:nvSpPr>
        <p:spPr>
          <a:xfrm>
            <a:off x="1063763" y="357606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6"/>
          <p:cNvSpPr/>
          <p:nvPr/>
        </p:nvSpPr>
        <p:spPr>
          <a:xfrm>
            <a:off x="4668413" y="143751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6"/>
          <p:cNvSpPr/>
          <p:nvPr/>
        </p:nvSpPr>
        <p:spPr>
          <a:xfrm>
            <a:off x="4668438" y="357606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56"/>
          <p:cNvGrpSpPr/>
          <p:nvPr/>
        </p:nvGrpSpPr>
        <p:grpSpPr>
          <a:xfrm>
            <a:off x="4790464" y="1560373"/>
            <a:ext cx="495940" cy="494374"/>
            <a:chOff x="1308631" y="1507830"/>
            <a:chExt cx="350166" cy="350198"/>
          </a:xfrm>
        </p:grpSpPr>
        <p:sp>
          <p:nvSpPr>
            <p:cNvPr id="364" name="Google Shape;364;p56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6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56"/>
          <p:cNvSpPr txBox="1"/>
          <p:nvPr>
            <p:ph type="title"/>
          </p:nvPr>
        </p:nvSpPr>
        <p:spPr>
          <a:xfrm>
            <a:off x="720000" y="20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vl.ru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9" name="Google Shape;369;p56"/>
          <p:cNvGrpSpPr/>
          <p:nvPr/>
        </p:nvGrpSpPr>
        <p:grpSpPr>
          <a:xfrm>
            <a:off x="1171223" y="1580741"/>
            <a:ext cx="525194" cy="453678"/>
            <a:chOff x="1404617" y="3226962"/>
            <a:chExt cx="370168" cy="325965"/>
          </a:xfrm>
        </p:grpSpPr>
        <p:sp>
          <p:nvSpPr>
            <p:cNvPr id="370" name="Google Shape;370;p56"/>
            <p:cNvSpPr/>
            <p:nvPr/>
          </p:nvSpPr>
          <p:spPr>
            <a:xfrm>
              <a:off x="1535067" y="3226962"/>
              <a:ext cx="12130" cy="37090"/>
            </a:xfrm>
            <a:custGeom>
              <a:rect b="b" l="l" r="r" t="t"/>
              <a:pathLst>
                <a:path extrusionOk="0" h="1168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1472287" y="3243221"/>
              <a:ext cx="25753" cy="34073"/>
            </a:xfrm>
            <a:custGeom>
              <a:rect b="b" l="l" r="r" t="t"/>
              <a:pathLst>
                <a:path extrusionOk="0" h="1073" w="811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6"/>
            <p:cNvSpPr/>
            <p:nvPr/>
          </p:nvSpPr>
          <p:spPr>
            <a:xfrm>
              <a:off x="1426179" y="3289266"/>
              <a:ext cx="35947" cy="24705"/>
            </a:xfrm>
            <a:custGeom>
              <a:rect b="b" l="l" r="r" t="t"/>
              <a:pathLst>
                <a:path extrusionOk="0" h="778" w="1132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6"/>
            <p:cNvSpPr/>
            <p:nvPr/>
          </p:nvSpPr>
          <p:spPr>
            <a:xfrm>
              <a:off x="1410682" y="3350997"/>
              <a:ext cx="37439" cy="12511"/>
            </a:xfrm>
            <a:custGeom>
              <a:rect b="b" l="l" r="r" t="t"/>
              <a:pathLst>
                <a:path extrusionOk="0" h="394" w="1179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1426179" y="3400980"/>
              <a:ext cx="35566" cy="24896"/>
            </a:xfrm>
            <a:custGeom>
              <a:rect b="b" l="l" r="r" t="t"/>
              <a:pathLst>
                <a:path extrusionOk="0" h="784" w="112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1620138" y="3289043"/>
              <a:ext cx="35566" cy="24928"/>
            </a:xfrm>
            <a:custGeom>
              <a:rect b="b" l="l" r="r" t="t"/>
              <a:pathLst>
                <a:path extrusionOk="0" h="785" w="112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6"/>
            <p:cNvSpPr/>
            <p:nvPr/>
          </p:nvSpPr>
          <p:spPr>
            <a:xfrm>
              <a:off x="1584224" y="3243507"/>
              <a:ext cx="26103" cy="33787"/>
            </a:xfrm>
            <a:custGeom>
              <a:rect b="b" l="l" r="r" t="t"/>
              <a:pathLst>
                <a:path extrusionOk="0" h="1064" w="822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6"/>
            <p:cNvSpPr/>
            <p:nvPr/>
          </p:nvSpPr>
          <p:spPr>
            <a:xfrm>
              <a:off x="1404617" y="3271197"/>
              <a:ext cx="285859" cy="281349"/>
            </a:xfrm>
            <a:custGeom>
              <a:rect b="b" l="l" r="r" t="t"/>
              <a:pathLst>
                <a:path extrusionOk="0" h="8860" w="9002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6"/>
            <p:cNvSpPr/>
            <p:nvPr/>
          </p:nvSpPr>
          <p:spPr>
            <a:xfrm>
              <a:off x="1670026" y="3377672"/>
              <a:ext cx="104760" cy="175256"/>
            </a:xfrm>
            <a:custGeom>
              <a:rect b="b" l="l" r="r" t="t"/>
              <a:pathLst>
                <a:path extrusionOk="0" h="5519" w="3299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56"/>
          <p:cNvGrpSpPr/>
          <p:nvPr/>
        </p:nvGrpSpPr>
        <p:grpSpPr>
          <a:xfrm>
            <a:off x="1185851" y="3703431"/>
            <a:ext cx="495961" cy="485429"/>
            <a:chOff x="7429366" y="3223183"/>
            <a:chExt cx="334634" cy="333904"/>
          </a:xfrm>
        </p:grpSpPr>
        <p:sp>
          <p:nvSpPr>
            <p:cNvPr id="380" name="Google Shape;380;p56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51350" lIns="251350" spcFirstLastPara="1" rIns="251350" wrap="square" tIns="251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6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51350" lIns="251350" spcFirstLastPara="1" rIns="251350" wrap="square" tIns="251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56"/>
          <p:cNvGrpSpPr/>
          <p:nvPr/>
        </p:nvGrpSpPr>
        <p:grpSpPr>
          <a:xfrm>
            <a:off x="4790528" y="3690787"/>
            <a:ext cx="495954" cy="510667"/>
            <a:chOff x="1956845" y="1500498"/>
            <a:chExt cx="331520" cy="348032"/>
          </a:xfrm>
        </p:grpSpPr>
        <p:sp>
          <p:nvSpPr>
            <p:cNvPr id="383" name="Google Shape;383;p56"/>
            <p:cNvSpPr/>
            <p:nvPr/>
          </p:nvSpPr>
          <p:spPr>
            <a:xfrm>
              <a:off x="2078413" y="1736882"/>
              <a:ext cx="88800" cy="44608"/>
            </a:xfrm>
            <a:custGeom>
              <a:rect b="b" l="l" r="r" t="t"/>
              <a:pathLst>
                <a:path extrusionOk="0" h="1394" w="2775">
                  <a:moveTo>
                    <a:pt x="2322" y="310"/>
                  </a:moveTo>
                  <a:cubicBezTo>
                    <a:pt x="2381" y="310"/>
                    <a:pt x="2417" y="357"/>
                    <a:pt x="2429" y="381"/>
                  </a:cubicBezTo>
                  <a:cubicBezTo>
                    <a:pt x="2429" y="405"/>
                    <a:pt x="2429" y="477"/>
                    <a:pt x="2381" y="500"/>
                  </a:cubicBezTo>
                  <a:lnTo>
                    <a:pt x="1953" y="858"/>
                  </a:lnTo>
                  <a:cubicBezTo>
                    <a:pt x="1786" y="994"/>
                    <a:pt x="1584" y="1063"/>
                    <a:pt x="1384" y="1063"/>
                  </a:cubicBezTo>
                  <a:cubicBezTo>
                    <a:pt x="1185" y="1063"/>
                    <a:pt x="988" y="994"/>
                    <a:pt x="833" y="858"/>
                  </a:cubicBezTo>
                  <a:lnTo>
                    <a:pt x="405" y="500"/>
                  </a:lnTo>
                  <a:cubicBezTo>
                    <a:pt x="345" y="453"/>
                    <a:pt x="357" y="393"/>
                    <a:pt x="369" y="381"/>
                  </a:cubicBezTo>
                  <a:cubicBezTo>
                    <a:pt x="393" y="369"/>
                    <a:pt x="405" y="310"/>
                    <a:pt x="476" y="310"/>
                  </a:cubicBezTo>
                  <a:close/>
                  <a:moveTo>
                    <a:pt x="464" y="0"/>
                  </a:moveTo>
                  <a:cubicBezTo>
                    <a:pt x="286" y="0"/>
                    <a:pt x="119" y="96"/>
                    <a:pt x="60" y="274"/>
                  </a:cubicBezTo>
                  <a:cubicBezTo>
                    <a:pt x="0" y="441"/>
                    <a:pt x="48" y="631"/>
                    <a:pt x="191" y="750"/>
                  </a:cubicBezTo>
                  <a:lnTo>
                    <a:pt x="631" y="1108"/>
                  </a:lnTo>
                  <a:cubicBezTo>
                    <a:pt x="845" y="1286"/>
                    <a:pt x="1119" y="1393"/>
                    <a:pt x="1381" y="1393"/>
                  </a:cubicBezTo>
                  <a:cubicBezTo>
                    <a:pt x="1655" y="1393"/>
                    <a:pt x="1941" y="1298"/>
                    <a:pt x="2143" y="1108"/>
                  </a:cubicBezTo>
                  <a:lnTo>
                    <a:pt x="2572" y="750"/>
                  </a:lnTo>
                  <a:cubicBezTo>
                    <a:pt x="2727" y="631"/>
                    <a:pt x="2774" y="453"/>
                    <a:pt x="2715" y="274"/>
                  </a:cubicBezTo>
                  <a:cubicBezTo>
                    <a:pt x="2655" y="107"/>
                    <a:pt x="2488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1956845" y="1500498"/>
              <a:ext cx="331520" cy="348032"/>
            </a:xfrm>
            <a:custGeom>
              <a:rect b="b" l="l" r="r" t="t"/>
              <a:pathLst>
                <a:path extrusionOk="0" h="10876" w="10360">
                  <a:moveTo>
                    <a:pt x="1205" y="326"/>
                  </a:moveTo>
                  <a:cubicBezTo>
                    <a:pt x="1252" y="326"/>
                    <a:pt x="1300" y="330"/>
                    <a:pt x="1346" y="339"/>
                  </a:cubicBezTo>
                  <a:cubicBezTo>
                    <a:pt x="1942" y="494"/>
                    <a:pt x="2525" y="791"/>
                    <a:pt x="3061" y="1232"/>
                  </a:cubicBezTo>
                  <a:cubicBezTo>
                    <a:pt x="2894" y="1315"/>
                    <a:pt x="2727" y="1387"/>
                    <a:pt x="2585" y="1458"/>
                  </a:cubicBezTo>
                  <a:cubicBezTo>
                    <a:pt x="2108" y="922"/>
                    <a:pt x="1489" y="565"/>
                    <a:pt x="1108" y="470"/>
                  </a:cubicBezTo>
                  <a:cubicBezTo>
                    <a:pt x="989" y="458"/>
                    <a:pt x="882" y="458"/>
                    <a:pt x="811" y="458"/>
                  </a:cubicBezTo>
                  <a:cubicBezTo>
                    <a:pt x="918" y="368"/>
                    <a:pt x="1060" y="326"/>
                    <a:pt x="1205" y="326"/>
                  </a:cubicBezTo>
                  <a:close/>
                  <a:moveTo>
                    <a:pt x="9179" y="326"/>
                  </a:moveTo>
                  <a:cubicBezTo>
                    <a:pt x="9324" y="326"/>
                    <a:pt x="9466" y="368"/>
                    <a:pt x="9574" y="458"/>
                  </a:cubicBezTo>
                  <a:lnTo>
                    <a:pt x="9585" y="482"/>
                  </a:lnTo>
                  <a:cubicBezTo>
                    <a:pt x="9548" y="471"/>
                    <a:pt x="9506" y="465"/>
                    <a:pt x="9459" y="465"/>
                  </a:cubicBezTo>
                  <a:cubicBezTo>
                    <a:pt x="9401" y="465"/>
                    <a:pt x="9336" y="474"/>
                    <a:pt x="9264" y="494"/>
                  </a:cubicBezTo>
                  <a:cubicBezTo>
                    <a:pt x="9085" y="541"/>
                    <a:pt x="8847" y="636"/>
                    <a:pt x="8609" y="779"/>
                  </a:cubicBezTo>
                  <a:cubicBezTo>
                    <a:pt x="8538" y="815"/>
                    <a:pt x="8502" y="922"/>
                    <a:pt x="8562" y="994"/>
                  </a:cubicBezTo>
                  <a:cubicBezTo>
                    <a:pt x="8591" y="1046"/>
                    <a:pt x="8644" y="1074"/>
                    <a:pt x="8697" y="1074"/>
                  </a:cubicBezTo>
                  <a:cubicBezTo>
                    <a:pt x="8729" y="1074"/>
                    <a:pt x="8761" y="1064"/>
                    <a:pt x="8788" y="1041"/>
                  </a:cubicBezTo>
                  <a:cubicBezTo>
                    <a:pt x="8990" y="922"/>
                    <a:pt x="9193" y="815"/>
                    <a:pt x="9335" y="791"/>
                  </a:cubicBezTo>
                  <a:cubicBezTo>
                    <a:pt x="9389" y="780"/>
                    <a:pt x="9439" y="774"/>
                    <a:pt x="9484" y="774"/>
                  </a:cubicBezTo>
                  <a:cubicBezTo>
                    <a:pt x="9580" y="774"/>
                    <a:pt x="9656" y="798"/>
                    <a:pt x="9705" y="839"/>
                  </a:cubicBezTo>
                  <a:cubicBezTo>
                    <a:pt x="9788" y="898"/>
                    <a:pt x="9800" y="994"/>
                    <a:pt x="9800" y="1053"/>
                  </a:cubicBezTo>
                  <a:cubicBezTo>
                    <a:pt x="9764" y="1577"/>
                    <a:pt x="9633" y="2244"/>
                    <a:pt x="9228" y="2756"/>
                  </a:cubicBezTo>
                  <a:cubicBezTo>
                    <a:pt x="9133" y="2601"/>
                    <a:pt x="9014" y="2446"/>
                    <a:pt x="8871" y="2303"/>
                  </a:cubicBezTo>
                  <a:cubicBezTo>
                    <a:pt x="8633" y="2041"/>
                    <a:pt x="8371" y="1815"/>
                    <a:pt x="8085" y="1625"/>
                  </a:cubicBezTo>
                  <a:cubicBezTo>
                    <a:pt x="8133" y="1565"/>
                    <a:pt x="8192" y="1518"/>
                    <a:pt x="8252" y="1458"/>
                  </a:cubicBezTo>
                  <a:cubicBezTo>
                    <a:pt x="8312" y="1398"/>
                    <a:pt x="8312" y="1291"/>
                    <a:pt x="8252" y="1232"/>
                  </a:cubicBezTo>
                  <a:cubicBezTo>
                    <a:pt x="8222" y="1202"/>
                    <a:pt x="8181" y="1187"/>
                    <a:pt x="8139" y="1187"/>
                  </a:cubicBezTo>
                  <a:cubicBezTo>
                    <a:pt x="8097" y="1187"/>
                    <a:pt x="8056" y="1202"/>
                    <a:pt x="8026" y="1232"/>
                  </a:cubicBezTo>
                  <a:lnTo>
                    <a:pt x="7800" y="1458"/>
                  </a:lnTo>
                  <a:cubicBezTo>
                    <a:pt x="7657" y="1375"/>
                    <a:pt x="7490" y="1291"/>
                    <a:pt x="7323" y="1232"/>
                  </a:cubicBezTo>
                  <a:cubicBezTo>
                    <a:pt x="7859" y="791"/>
                    <a:pt x="8442" y="494"/>
                    <a:pt x="9038" y="339"/>
                  </a:cubicBezTo>
                  <a:cubicBezTo>
                    <a:pt x="9084" y="330"/>
                    <a:pt x="9132" y="326"/>
                    <a:pt x="9179" y="326"/>
                  </a:cubicBezTo>
                  <a:close/>
                  <a:moveTo>
                    <a:pt x="902" y="792"/>
                  </a:moveTo>
                  <a:cubicBezTo>
                    <a:pt x="947" y="792"/>
                    <a:pt x="996" y="796"/>
                    <a:pt x="1049" y="803"/>
                  </a:cubicBezTo>
                  <a:cubicBezTo>
                    <a:pt x="1489" y="886"/>
                    <a:pt x="2013" y="1327"/>
                    <a:pt x="2299" y="1637"/>
                  </a:cubicBezTo>
                  <a:cubicBezTo>
                    <a:pt x="2013" y="1827"/>
                    <a:pt x="1751" y="2053"/>
                    <a:pt x="1513" y="2327"/>
                  </a:cubicBezTo>
                  <a:cubicBezTo>
                    <a:pt x="1370" y="2470"/>
                    <a:pt x="1251" y="2625"/>
                    <a:pt x="1156" y="2768"/>
                  </a:cubicBezTo>
                  <a:cubicBezTo>
                    <a:pt x="763" y="2244"/>
                    <a:pt x="632" y="1589"/>
                    <a:pt x="584" y="1077"/>
                  </a:cubicBezTo>
                  <a:cubicBezTo>
                    <a:pt x="584" y="994"/>
                    <a:pt x="596" y="910"/>
                    <a:pt x="680" y="851"/>
                  </a:cubicBezTo>
                  <a:cubicBezTo>
                    <a:pt x="728" y="810"/>
                    <a:pt x="805" y="792"/>
                    <a:pt x="902" y="792"/>
                  </a:cubicBezTo>
                  <a:close/>
                  <a:moveTo>
                    <a:pt x="5192" y="1160"/>
                  </a:moveTo>
                  <a:cubicBezTo>
                    <a:pt x="6668" y="1160"/>
                    <a:pt x="7811" y="1625"/>
                    <a:pt x="8633" y="2518"/>
                  </a:cubicBezTo>
                  <a:cubicBezTo>
                    <a:pt x="9478" y="3470"/>
                    <a:pt x="9812" y="4744"/>
                    <a:pt x="9931" y="5661"/>
                  </a:cubicBezTo>
                  <a:cubicBezTo>
                    <a:pt x="10002" y="6375"/>
                    <a:pt x="9990" y="6947"/>
                    <a:pt x="9978" y="7244"/>
                  </a:cubicBezTo>
                  <a:lnTo>
                    <a:pt x="9526" y="7078"/>
                  </a:lnTo>
                  <a:cubicBezTo>
                    <a:pt x="9513" y="7073"/>
                    <a:pt x="9497" y="7071"/>
                    <a:pt x="9479" y="7071"/>
                  </a:cubicBezTo>
                  <a:cubicBezTo>
                    <a:pt x="9448" y="7071"/>
                    <a:pt x="9413" y="7079"/>
                    <a:pt x="9383" y="7102"/>
                  </a:cubicBezTo>
                  <a:cubicBezTo>
                    <a:pt x="9335" y="7125"/>
                    <a:pt x="9312" y="7173"/>
                    <a:pt x="9312" y="7233"/>
                  </a:cubicBezTo>
                  <a:cubicBezTo>
                    <a:pt x="9312" y="7244"/>
                    <a:pt x="9276" y="8256"/>
                    <a:pt x="8871" y="9376"/>
                  </a:cubicBezTo>
                  <a:lnTo>
                    <a:pt x="8562" y="9007"/>
                  </a:lnTo>
                  <a:cubicBezTo>
                    <a:pt x="8538" y="8959"/>
                    <a:pt x="8478" y="8947"/>
                    <a:pt x="8431" y="8947"/>
                  </a:cubicBezTo>
                  <a:cubicBezTo>
                    <a:pt x="8371" y="8947"/>
                    <a:pt x="8323" y="8971"/>
                    <a:pt x="8312" y="9030"/>
                  </a:cubicBezTo>
                  <a:cubicBezTo>
                    <a:pt x="8061" y="9507"/>
                    <a:pt x="7645" y="9923"/>
                    <a:pt x="7430" y="10138"/>
                  </a:cubicBezTo>
                  <a:lnTo>
                    <a:pt x="7049" y="9614"/>
                  </a:lnTo>
                  <a:cubicBezTo>
                    <a:pt x="7466" y="9340"/>
                    <a:pt x="7740" y="8864"/>
                    <a:pt x="7740" y="8328"/>
                  </a:cubicBezTo>
                  <a:cubicBezTo>
                    <a:pt x="7740" y="8245"/>
                    <a:pt x="7669" y="8173"/>
                    <a:pt x="7585" y="8173"/>
                  </a:cubicBezTo>
                  <a:cubicBezTo>
                    <a:pt x="7490" y="8173"/>
                    <a:pt x="7419" y="8245"/>
                    <a:pt x="7419" y="8328"/>
                  </a:cubicBezTo>
                  <a:cubicBezTo>
                    <a:pt x="7419" y="9007"/>
                    <a:pt x="6883" y="9542"/>
                    <a:pt x="6228" y="9542"/>
                  </a:cubicBezTo>
                  <a:cubicBezTo>
                    <a:pt x="5954" y="9542"/>
                    <a:pt x="5704" y="9447"/>
                    <a:pt x="5478" y="9280"/>
                  </a:cubicBezTo>
                  <a:cubicBezTo>
                    <a:pt x="5389" y="9215"/>
                    <a:pt x="5284" y="9182"/>
                    <a:pt x="5183" y="9182"/>
                  </a:cubicBezTo>
                  <a:cubicBezTo>
                    <a:pt x="5082" y="9182"/>
                    <a:pt x="4984" y="9215"/>
                    <a:pt x="4906" y="9280"/>
                  </a:cubicBezTo>
                  <a:cubicBezTo>
                    <a:pt x="4692" y="9447"/>
                    <a:pt x="4442" y="9542"/>
                    <a:pt x="4156" y="9542"/>
                  </a:cubicBezTo>
                  <a:cubicBezTo>
                    <a:pt x="3501" y="9542"/>
                    <a:pt x="2966" y="9007"/>
                    <a:pt x="2966" y="8328"/>
                  </a:cubicBezTo>
                  <a:cubicBezTo>
                    <a:pt x="2966" y="8245"/>
                    <a:pt x="2894" y="8173"/>
                    <a:pt x="2799" y="8173"/>
                  </a:cubicBezTo>
                  <a:cubicBezTo>
                    <a:pt x="2716" y="8173"/>
                    <a:pt x="2632" y="8245"/>
                    <a:pt x="2632" y="8328"/>
                  </a:cubicBezTo>
                  <a:cubicBezTo>
                    <a:pt x="2632" y="8864"/>
                    <a:pt x="2918" y="9340"/>
                    <a:pt x="3335" y="9614"/>
                  </a:cubicBezTo>
                  <a:lnTo>
                    <a:pt x="2954" y="10138"/>
                  </a:lnTo>
                  <a:cubicBezTo>
                    <a:pt x="2739" y="9935"/>
                    <a:pt x="2323" y="9507"/>
                    <a:pt x="2073" y="9030"/>
                  </a:cubicBezTo>
                  <a:cubicBezTo>
                    <a:pt x="2037" y="8983"/>
                    <a:pt x="2001" y="8959"/>
                    <a:pt x="1954" y="8947"/>
                  </a:cubicBezTo>
                  <a:cubicBezTo>
                    <a:pt x="1894" y="8947"/>
                    <a:pt x="1846" y="8959"/>
                    <a:pt x="1823" y="9007"/>
                  </a:cubicBezTo>
                  <a:lnTo>
                    <a:pt x="1501" y="9376"/>
                  </a:lnTo>
                  <a:cubicBezTo>
                    <a:pt x="1108" y="8256"/>
                    <a:pt x="1073" y="7233"/>
                    <a:pt x="1073" y="7233"/>
                  </a:cubicBezTo>
                  <a:cubicBezTo>
                    <a:pt x="1073" y="7185"/>
                    <a:pt x="1049" y="7125"/>
                    <a:pt x="1001" y="7102"/>
                  </a:cubicBezTo>
                  <a:cubicBezTo>
                    <a:pt x="971" y="7079"/>
                    <a:pt x="941" y="7071"/>
                    <a:pt x="907" y="7071"/>
                  </a:cubicBezTo>
                  <a:cubicBezTo>
                    <a:pt x="888" y="7071"/>
                    <a:pt x="868" y="7073"/>
                    <a:pt x="846" y="7078"/>
                  </a:cubicBezTo>
                  <a:lnTo>
                    <a:pt x="406" y="7244"/>
                  </a:lnTo>
                  <a:cubicBezTo>
                    <a:pt x="394" y="6947"/>
                    <a:pt x="370" y="6375"/>
                    <a:pt x="465" y="5673"/>
                  </a:cubicBezTo>
                  <a:cubicBezTo>
                    <a:pt x="584" y="4756"/>
                    <a:pt x="894" y="3470"/>
                    <a:pt x="1763" y="2518"/>
                  </a:cubicBezTo>
                  <a:cubicBezTo>
                    <a:pt x="2561" y="1625"/>
                    <a:pt x="3728" y="1160"/>
                    <a:pt x="5192" y="1160"/>
                  </a:cubicBezTo>
                  <a:close/>
                  <a:moveTo>
                    <a:pt x="5192" y="9492"/>
                  </a:moveTo>
                  <a:cubicBezTo>
                    <a:pt x="5225" y="9492"/>
                    <a:pt x="5258" y="9501"/>
                    <a:pt x="5287" y="9518"/>
                  </a:cubicBezTo>
                  <a:cubicBezTo>
                    <a:pt x="5561" y="9745"/>
                    <a:pt x="5883" y="9852"/>
                    <a:pt x="6228" y="9852"/>
                  </a:cubicBezTo>
                  <a:cubicBezTo>
                    <a:pt x="6371" y="9852"/>
                    <a:pt x="6526" y="9840"/>
                    <a:pt x="6657" y="9792"/>
                  </a:cubicBezTo>
                  <a:lnTo>
                    <a:pt x="6657" y="9792"/>
                  </a:lnTo>
                  <a:cubicBezTo>
                    <a:pt x="6466" y="10245"/>
                    <a:pt x="6037" y="10554"/>
                    <a:pt x="5525" y="10554"/>
                  </a:cubicBezTo>
                  <a:lnTo>
                    <a:pt x="4847" y="10554"/>
                  </a:lnTo>
                  <a:cubicBezTo>
                    <a:pt x="4335" y="10554"/>
                    <a:pt x="3906" y="10233"/>
                    <a:pt x="3728" y="9792"/>
                  </a:cubicBezTo>
                  <a:lnTo>
                    <a:pt x="3728" y="9792"/>
                  </a:lnTo>
                  <a:cubicBezTo>
                    <a:pt x="3859" y="9840"/>
                    <a:pt x="4013" y="9852"/>
                    <a:pt x="4156" y="9852"/>
                  </a:cubicBezTo>
                  <a:cubicBezTo>
                    <a:pt x="4502" y="9852"/>
                    <a:pt x="4823" y="9733"/>
                    <a:pt x="5097" y="9518"/>
                  </a:cubicBezTo>
                  <a:cubicBezTo>
                    <a:pt x="5127" y="9501"/>
                    <a:pt x="5159" y="9492"/>
                    <a:pt x="5192" y="9492"/>
                  </a:cubicBezTo>
                  <a:close/>
                  <a:moveTo>
                    <a:pt x="9185" y="0"/>
                  </a:moveTo>
                  <a:cubicBezTo>
                    <a:pt x="9105" y="0"/>
                    <a:pt x="9024" y="10"/>
                    <a:pt x="8943" y="29"/>
                  </a:cubicBezTo>
                  <a:cubicBezTo>
                    <a:pt x="8252" y="208"/>
                    <a:pt x="7597" y="565"/>
                    <a:pt x="6966" y="1101"/>
                  </a:cubicBezTo>
                  <a:cubicBezTo>
                    <a:pt x="6430" y="934"/>
                    <a:pt x="5835" y="851"/>
                    <a:pt x="5180" y="851"/>
                  </a:cubicBezTo>
                  <a:cubicBezTo>
                    <a:pt x="4525" y="851"/>
                    <a:pt x="3930" y="934"/>
                    <a:pt x="3394" y="1101"/>
                  </a:cubicBezTo>
                  <a:cubicBezTo>
                    <a:pt x="2775" y="565"/>
                    <a:pt x="2096" y="196"/>
                    <a:pt x="1418" y="29"/>
                  </a:cubicBezTo>
                  <a:cubicBezTo>
                    <a:pt x="1344" y="11"/>
                    <a:pt x="1269" y="2"/>
                    <a:pt x="1195" y="2"/>
                  </a:cubicBezTo>
                  <a:cubicBezTo>
                    <a:pt x="982" y="2"/>
                    <a:pt x="773" y="75"/>
                    <a:pt x="596" y="208"/>
                  </a:cubicBezTo>
                  <a:cubicBezTo>
                    <a:pt x="370" y="386"/>
                    <a:pt x="239" y="672"/>
                    <a:pt x="251" y="946"/>
                  </a:cubicBezTo>
                  <a:cubicBezTo>
                    <a:pt x="287" y="1565"/>
                    <a:pt x="418" y="2410"/>
                    <a:pt x="965" y="3030"/>
                  </a:cubicBezTo>
                  <a:cubicBezTo>
                    <a:pt x="453" y="3911"/>
                    <a:pt x="227" y="4899"/>
                    <a:pt x="132" y="5637"/>
                  </a:cubicBezTo>
                  <a:cubicBezTo>
                    <a:pt x="1" y="6661"/>
                    <a:pt x="96" y="7459"/>
                    <a:pt x="96" y="7483"/>
                  </a:cubicBezTo>
                  <a:cubicBezTo>
                    <a:pt x="96" y="7530"/>
                    <a:pt x="120" y="7578"/>
                    <a:pt x="168" y="7602"/>
                  </a:cubicBezTo>
                  <a:cubicBezTo>
                    <a:pt x="198" y="7624"/>
                    <a:pt x="223" y="7633"/>
                    <a:pt x="250" y="7633"/>
                  </a:cubicBezTo>
                  <a:cubicBezTo>
                    <a:pt x="265" y="7633"/>
                    <a:pt x="281" y="7630"/>
                    <a:pt x="299" y="7625"/>
                  </a:cubicBezTo>
                  <a:lnTo>
                    <a:pt x="751" y="7459"/>
                  </a:lnTo>
                  <a:cubicBezTo>
                    <a:pt x="775" y="7852"/>
                    <a:pt x="894" y="8780"/>
                    <a:pt x="1299" y="9745"/>
                  </a:cubicBezTo>
                  <a:cubicBezTo>
                    <a:pt x="1311" y="9792"/>
                    <a:pt x="1370" y="9840"/>
                    <a:pt x="1418" y="9852"/>
                  </a:cubicBezTo>
                  <a:cubicBezTo>
                    <a:pt x="1428" y="9854"/>
                    <a:pt x="1438" y="9855"/>
                    <a:pt x="1447" y="9855"/>
                  </a:cubicBezTo>
                  <a:cubicBezTo>
                    <a:pt x="1493" y="9855"/>
                    <a:pt x="1531" y="9832"/>
                    <a:pt x="1561" y="9792"/>
                  </a:cubicBezTo>
                  <a:lnTo>
                    <a:pt x="1906" y="9388"/>
                  </a:lnTo>
                  <a:cubicBezTo>
                    <a:pt x="2299" y="10007"/>
                    <a:pt x="2847" y="10471"/>
                    <a:pt x="2870" y="10495"/>
                  </a:cubicBezTo>
                  <a:cubicBezTo>
                    <a:pt x="2896" y="10512"/>
                    <a:pt x="2929" y="10523"/>
                    <a:pt x="2959" y="10523"/>
                  </a:cubicBezTo>
                  <a:cubicBezTo>
                    <a:pt x="2969" y="10523"/>
                    <a:pt x="2980" y="10522"/>
                    <a:pt x="2989" y="10519"/>
                  </a:cubicBezTo>
                  <a:cubicBezTo>
                    <a:pt x="3037" y="10519"/>
                    <a:pt x="3085" y="10495"/>
                    <a:pt x="3097" y="10459"/>
                  </a:cubicBezTo>
                  <a:lnTo>
                    <a:pt x="3454" y="9983"/>
                  </a:lnTo>
                  <a:cubicBezTo>
                    <a:pt x="3549" y="10173"/>
                    <a:pt x="3680" y="10352"/>
                    <a:pt x="3847" y="10507"/>
                  </a:cubicBezTo>
                  <a:cubicBezTo>
                    <a:pt x="4109" y="10745"/>
                    <a:pt x="4466" y="10876"/>
                    <a:pt x="4823" y="10876"/>
                  </a:cubicBezTo>
                  <a:lnTo>
                    <a:pt x="5514" y="10876"/>
                  </a:lnTo>
                  <a:cubicBezTo>
                    <a:pt x="6121" y="10876"/>
                    <a:pt x="6657" y="10519"/>
                    <a:pt x="6895" y="9983"/>
                  </a:cubicBezTo>
                  <a:lnTo>
                    <a:pt x="7252" y="10459"/>
                  </a:lnTo>
                  <a:cubicBezTo>
                    <a:pt x="7276" y="10495"/>
                    <a:pt x="7311" y="10519"/>
                    <a:pt x="7359" y="10519"/>
                  </a:cubicBezTo>
                  <a:lnTo>
                    <a:pt x="7371" y="10519"/>
                  </a:lnTo>
                  <a:cubicBezTo>
                    <a:pt x="7419" y="10519"/>
                    <a:pt x="7442" y="10507"/>
                    <a:pt x="7478" y="10471"/>
                  </a:cubicBezTo>
                  <a:cubicBezTo>
                    <a:pt x="7502" y="10459"/>
                    <a:pt x="8050" y="9983"/>
                    <a:pt x="8442" y="9376"/>
                  </a:cubicBezTo>
                  <a:lnTo>
                    <a:pt x="8788" y="9780"/>
                  </a:lnTo>
                  <a:cubicBezTo>
                    <a:pt x="8812" y="9816"/>
                    <a:pt x="8871" y="9840"/>
                    <a:pt x="8931" y="9840"/>
                  </a:cubicBezTo>
                  <a:cubicBezTo>
                    <a:pt x="8990" y="9816"/>
                    <a:pt x="9038" y="9792"/>
                    <a:pt x="9050" y="9733"/>
                  </a:cubicBezTo>
                  <a:cubicBezTo>
                    <a:pt x="9443" y="8780"/>
                    <a:pt x="9562" y="7852"/>
                    <a:pt x="9597" y="7435"/>
                  </a:cubicBezTo>
                  <a:lnTo>
                    <a:pt x="10050" y="7602"/>
                  </a:lnTo>
                  <a:cubicBezTo>
                    <a:pt x="10071" y="7612"/>
                    <a:pt x="10095" y="7618"/>
                    <a:pt x="10117" y="7618"/>
                  </a:cubicBezTo>
                  <a:cubicBezTo>
                    <a:pt x="10144" y="7618"/>
                    <a:pt x="10168" y="7609"/>
                    <a:pt x="10181" y="7590"/>
                  </a:cubicBezTo>
                  <a:cubicBezTo>
                    <a:pt x="10228" y="7554"/>
                    <a:pt x="10252" y="7518"/>
                    <a:pt x="10252" y="7471"/>
                  </a:cubicBezTo>
                  <a:cubicBezTo>
                    <a:pt x="10276" y="7459"/>
                    <a:pt x="10359" y="6673"/>
                    <a:pt x="10228" y="5637"/>
                  </a:cubicBezTo>
                  <a:cubicBezTo>
                    <a:pt x="10133" y="4899"/>
                    <a:pt x="9919" y="3911"/>
                    <a:pt x="9395" y="3030"/>
                  </a:cubicBezTo>
                  <a:cubicBezTo>
                    <a:pt x="9943" y="2410"/>
                    <a:pt x="10097" y="1565"/>
                    <a:pt x="10109" y="946"/>
                  </a:cubicBezTo>
                  <a:cubicBezTo>
                    <a:pt x="10121" y="648"/>
                    <a:pt x="9990" y="386"/>
                    <a:pt x="9764" y="208"/>
                  </a:cubicBezTo>
                  <a:cubicBezTo>
                    <a:pt x="9600" y="69"/>
                    <a:pt x="9397" y="0"/>
                    <a:pt x="9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030765" y="1652690"/>
              <a:ext cx="48800" cy="59840"/>
            </a:xfrm>
            <a:custGeom>
              <a:rect b="b" l="l" r="r" t="t"/>
              <a:pathLst>
                <a:path extrusionOk="0" h="1870" w="1525"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lnTo>
                    <a:pt x="1" y="1107"/>
                  </a:lnTo>
                  <a:cubicBezTo>
                    <a:pt x="1" y="1524"/>
                    <a:pt x="346" y="1869"/>
                    <a:pt x="763" y="1869"/>
                  </a:cubicBezTo>
                  <a:cubicBezTo>
                    <a:pt x="1179" y="1869"/>
                    <a:pt x="1525" y="1524"/>
                    <a:pt x="1525" y="1107"/>
                  </a:cubicBezTo>
                  <a:lnTo>
                    <a:pt x="1525" y="762"/>
                  </a:lnTo>
                  <a:cubicBezTo>
                    <a:pt x="1501" y="643"/>
                    <a:pt x="1477" y="548"/>
                    <a:pt x="1430" y="441"/>
                  </a:cubicBezTo>
                  <a:cubicBezTo>
                    <a:pt x="1394" y="379"/>
                    <a:pt x="1340" y="343"/>
                    <a:pt x="1285" y="343"/>
                  </a:cubicBezTo>
                  <a:cubicBezTo>
                    <a:pt x="1265" y="343"/>
                    <a:pt x="1246" y="348"/>
                    <a:pt x="1227" y="357"/>
                  </a:cubicBezTo>
                  <a:cubicBezTo>
                    <a:pt x="1144" y="405"/>
                    <a:pt x="1108" y="500"/>
                    <a:pt x="1144" y="572"/>
                  </a:cubicBezTo>
                  <a:cubicBezTo>
                    <a:pt x="1179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1001" y="1536"/>
                    <a:pt x="763" y="1536"/>
                  </a:cubicBezTo>
                  <a:cubicBezTo>
                    <a:pt x="525" y="1536"/>
                    <a:pt x="334" y="1345"/>
                    <a:pt x="334" y="1107"/>
                  </a:cubicBezTo>
                  <a:lnTo>
                    <a:pt x="334" y="762"/>
                  </a:lnTo>
                  <a:cubicBezTo>
                    <a:pt x="334" y="524"/>
                    <a:pt x="525" y="333"/>
                    <a:pt x="763" y="333"/>
                  </a:cubicBezTo>
                  <a:cubicBezTo>
                    <a:pt x="846" y="333"/>
                    <a:pt x="929" y="262"/>
                    <a:pt x="929" y="167"/>
                  </a:cubicBezTo>
                  <a:cubicBezTo>
                    <a:pt x="929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2167181" y="1652690"/>
              <a:ext cx="48416" cy="59840"/>
            </a:xfrm>
            <a:custGeom>
              <a:rect b="b" l="l" r="r" t="t"/>
              <a:pathLst>
                <a:path extrusionOk="0" h="1870" w="1513">
                  <a:moveTo>
                    <a:pt x="750" y="0"/>
                  </a:moveTo>
                  <a:cubicBezTo>
                    <a:pt x="334" y="0"/>
                    <a:pt x="0" y="345"/>
                    <a:pt x="0" y="762"/>
                  </a:cubicBezTo>
                  <a:lnTo>
                    <a:pt x="0" y="1107"/>
                  </a:lnTo>
                  <a:cubicBezTo>
                    <a:pt x="0" y="1524"/>
                    <a:pt x="334" y="1869"/>
                    <a:pt x="750" y="1869"/>
                  </a:cubicBezTo>
                  <a:cubicBezTo>
                    <a:pt x="1167" y="1869"/>
                    <a:pt x="1512" y="1524"/>
                    <a:pt x="1512" y="1107"/>
                  </a:cubicBezTo>
                  <a:lnTo>
                    <a:pt x="1512" y="762"/>
                  </a:lnTo>
                  <a:cubicBezTo>
                    <a:pt x="1500" y="643"/>
                    <a:pt x="1465" y="548"/>
                    <a:pt x="1429" y="441"/>
                  </a:cubicBezTo>
                  <a:cubicBezTo>
                    <a:pt x="1394" y="379"/>
                    <a:pt x="1333" y="343"/>
                    <a:pt x="1274" y="343"/>
                  </a:cubicBezTo>
                  <a:cubicBezTo>
                    <a:pt x="1254" y="343"/>
                    <a:pt x="1233" y="348"/>
                    <a:pt x="1215" y="357"/>
                  </a:cubicBezTo>
                  <a:cubicBezTo>
                    <a:pt x="1143" y="405"/>
                    <a:pt x="1096" y="500"/>
                    <a:pt x="1143" y="572"/>
                  </a:cubicBezTo>
                  <a:cubicBezTo>
                    <a:pt x="1167" y="631"/>
                    <a:pt x="1191" y="691"/>
                    <a:pt x="1191" y="762"/>
                  </a:cubicBezTo>
                  <a:lnTo>
                    <a:pt x="1191" y="1107"/>
                  </a:lnTo>
                  <a:cubicBezTo>
                    <a:pt x="1191" y="1345"/>
                    <a:pt x="988" y="1536"/>
                    <a:pt x="750" y="1536"/>
                  </a:cubicBezTo>
                  <a:cubicBezTo>
                    <a:pt x="512" y="1536"/>
                    <a:pt x="322" y="1345"/>
                    <a:pt x="322" y="1107"/>
                  </a:cubicBezTo>
                  <a:lnTo>
                    <a:pt x="322" y="762"/>
                  </a:lnTo>
                  <a:cubicBezTo>
                    <a:pt x="322" y="524"/>
                    <a:pt x="512" y="333"/>
                    <a:pt x="750" y="333"/>
                  </a:cubicBezTo>
                  <a:cubicBezTo>
                    <a:pt x="846" y="333"/>
                    <a:pt x="917" y="262"/>
                    <a:pt x="917" y="167"/>
                  </a:cubicBezTo>
                  <a:cubicBezTo>
                    <a:pt x="917" y="83"/>
                    <a:pt x="846" y="0"/>
                    <a:pt x="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2020877" y="1729234"/>
              <a:ext cx="20608" cy="15680"/>
            </a:xfrm>
            <a:custGeom>
              <a:rect b="b" l="l" r="r" t="t"/>
              <a:pathLst>
                <a:path extrusionOk="0" h="490" w="644">
                  <a:moveTo>
                    <a:pt x="178" y="0"/>
                  </a:moveTo>
                  <a:cubicBezTo>
                    <a:pt x="124" y="0"/>
                    <a:pt x="71" y="26"/>
                    <a:pt x="48" y="73"/>
                  </a:cubicBezTo>
                  <a:cubicBezTo>
                    <a:pt x="0" y="144"/>
                    <a:pt x="12" y="251"/>
                    <a:pt x="84" y="299"/>
                  </a:cubicBezTo>
                  <a:cubicBezTo>
                    <a:pt x="191" y="346"/>
                    <a:pt x="298" y="430"/>
                    <a:pt x="405" y="477"/>
                  </a:cubicBezTo>
                  <a:cubicBezTo>
                    <a:pt x="429" y="489"/>
                    <a:pt x="441" y="489"/>
                    <a:pt x="476" y="489"/>
                  </a:cubicBezTo>
                  <a:cubicBezTo>
                    <a:pt x="536" y="489"/>
                    <a:pt x="596" y="454"/>
                    <a:pt x="619" y="394"/>
                  </a:cubicBezTo>
                  <a:cubicBezTo>
                    <a:pt x="643" y="323"/>
                    <a:pt x="607" y="215"/>
                    <a:pt x="536" y="192"/>
                  </a:cubicBezTo>
                  <a:cubicBezTo>
                    <a:pt x="441" y="144"/>
                    <a:pt x="357" y="85"/>
                    <a:pt x="262" y="25"/>
                  </a:cubicBezTo>
                  <a:cubicBezTo>
                    <a:pt x="237" y="8"/>
                    <a:pt x="207" y="0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1986189" y="1685426"/>
              <a:ext cx="27840" cy="38144"/>
            </a:xfrm>
            <a:custGeom>
              <a:rect b="b" l="l" r="r" t="t"/>
              <a:pathLst>
                <a:path extrusionOk="0" h="1192" w="870">
                  <a:moveTo>
                    <a:pt x="189" y="1"/>
                  </a:moveTo>
                  <a:cubicBezTo>
                    <a:pt x="170" y="1"/>
                    <a:pt x="150" y="5"/>
                    <a:pt x="132" y="13"/>
                  </a:cubicBezTo>
                  <a:cubicBezTo>
                    <a:pt x="36" y="37"/>
                    <a:pt x="1" y="132"/>
                    <a:pt x="25" y="215"/>
                  </a:cubicBezTo>
                  <a:cubicBezTo>
                    <a:pt x="25" y="239"/>
                    <a:pt x="179" y="680"/>
                    <a:pt x="560" y="1132"/>
                  </a:cubicBezTo>
                  <a:cubicBezTo>
                    <a:pt x="596" y="1156"/>
                    <a:pt x="632" y="1192"/>
                    <a:pt x="679" y="1192"/>
                  </a:cubicBezTo>
                  <a:cubicBezTo>
                    <a:pt x="715" y="1192"/>
                    <a:pt x="751" y="1168"/>
                    <a:pt x="787" y="1144"/>
                  </a:cubicBezTo>
                  <a:cubicBezTo>
                    <a:pt x="870" y="1084"/>
                    <a:pt x="870" y="977"/>
                    <a:pt x="810" y="918"/>
                  </a:cubicBezTo>
                  <a:cubicBezTo>
                    <a:pt x="477" y="513"/>
                    <a:pt x="334" y="120"/>
                    <a:pt x="334" y="120"/>
                  </a:cubicBezTo>
                  <a:cubicBezTo>
                    <a:pt x="316" y="46"/>
                    <a:pt x="254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2198797" y="1729234"/>
              <a:ext cx="20608" cy="15680"/>
            </a:xfrm>
            <a:custGeom>
              <a:rect b="b" l="l" r="r" t="t"/>
              <a:pathLst>
                <a:path extrusionOk="0" h="490" w="644">
                  <a:moveTo>
                    <a:pt x="466" y="0"/>
                  </a:moveTo>
                  <a:cubicBezTo>
                    <a:pt x="437" y="0"/>
                    <a:pt x="407" y="8"/>
                    <a:pt x="381" y="25"/>
                  </a:cubicBezTo>
                  <a:cubicBezTo>
                    <a:pt x="286" y="85"/>
                    <a:pt x="203" y="144"/>
                    <a:pt x="108" y="192"/>
                  </a:cubicBezTo>
                  <a:cubicBezTo>
                    <a:pt x="36" y="239"/>
                    <a:pt x="0" y="323"/>
                    <a:pt x="36" y="394"/>
                  </a:cubicBezTo>
                  <a:cubicBezTo>
                    <a:pt x="60" y="454"/>
                    <a:pt x="119" y="489"/>
                    <a:pt x="179" y="489"/>
                  </a:cubicBezTo>
                  <a:cubicBezTo>
                    <a:pt x="215" y="489"/>
                    <a:pt x="227" y="489"/>
                    <a:pt x="262" y="477"/>
                  </a:cubicBezTo>
                  <a:lnTo>
                    <a:pt x="572" y="299"/>
                  </a:lnTo>
                  <a:cubicBezTo>
                    <a:pt x="631" y="239"/>
                    <a:pt x="643" y="144"/>
                    <a:pt x="596" y="73"/>
                  </a:cubicBezTo>
                  <a:cubicBezTo>
                    <a:pt x="573" y="26"/>
                    <a:pt x="520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225453" y="1685426"/>
              <a:ext cx="28224" cy="37760"/>
            </a:xfrm>
            <a:custGeom>
              <a:rect b="b" l="l" r="r" t="t"/>
              <a:pathLst>
                <a:path extrusionOk="0" h="1180" w="882">
                  <a:moveTo>
                    <a:pt x="688" y="1"/>
                  </a:moveTo>
                  <a:cubicBezTo>
                    <a:pt x="620" y="1"/>
                    <a:pt x="564" y="44"/>
                    <a:pt x="537" y="108"/>
                  </a:cubicBezTo>
                  <a:cubicBezTo>
                    <a:pt x="537" y="108"/>
                    <a:pt x="406" y="513"/>
                    <a:pt x="60" y="918"/>
                  </a:cubicBezTo>
                  <a:cubicBezTo>
                    <a:pt x="1" y="989"/>
                    <a:pt x="25" y="1084"/>
                    <a:pt x="84" y="1144"/>
                  </a:cubicBezTo>
                  <a:cubicBezTo>
                    <a:pt x="108" y="1168"/>
                    <a:pt x="144" y="1180"/>
                    <a:pt x="179" y="1180"/>
                  </a:cubicBezTo>
                  <a:cubicBezTo>
                    <a:pt x="227" y="1180"/>
                    <a:pt x="275" y="1168"/>
                    <a:pt x="299" y="1120"/>
                  </a:cubicBezTo>
                  <a:cubicBezTo>
                    <a:pt x="691" y="668"/>
                    <a:pt x="834" y="227"/>
                    <a:pt x="834" y="215"/>
                  </a:cubicBezTo>
                  <a:cubicBezTo>
                    <a:pt x="882" y="132"/>
                    <a:pt x="834" y="37"/>
                    <a:pt x="751" y="13"/>
                  </a:cubicBezTo>
                  <a:cubicBezTo>
                    <a:pt x="729" y="5"/>
                    <a:pt x="708" y="1"/>
                    <a:pt x="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046381" y="1573906"/>
              <a:ext cx="22528" cy="16320"/>
            </a:xfrm>
            <a:custGeom>
              <a:rect b="b" l="l" r="r" t="t"/>
              <a:pathLst>
                <a:path extrusionOk="0" h="510" w="704">
                  <a:moveTo>
                    <a:pt x="508" y="1"/>
                  </a:moveTo>
                  <a:cubicBezTo>
                    <a:pt x="489" y="1"/>
                    <a:pt x="471" y="4"/>
                    <a:pt x="453" y="9"/>
                  </a:cubicBezTo>
                  <a:cubicBezTo>
                    <a:pt x="334" y="69"/>
                    <a:pt x="215" y="140"/>
                    <a:pt x="96" y="212"/>
                  </a:cubicBezTo>
                  <a:cubicBezTo>
                    <a:pt x="25" y="247"/>
                    <a:pt x="1" y="355"/>
                    <a:pt x="49" y="426"/>
                  </a:cubicBezTo>
                  <a:cubicBezTo>
                    <a:pt x="84" y="474"/>
                    <a:pt x="120" y="509"/>
                    <a:pt x="180" y="509"/>
                  </a:cubicBezTo>
                  <a:cubicBezTo>
                    <a:pt x="215" y="509"/>
                    <a:pt x="239" y="486"/>
                    <a:pt x="275" y="474"/>
                  </a:cubicBezTo>
                  <a:cubicBezTo>
                    <a:pt x="382" y="414"/>
                    <a:pt x="477" y="343"/>
                    <a:pt x="596" y="295"/>
                  </a:cubicBezTo>
                  <a:cubicBezTo>
                    <a:pt x="656" y="271"/>
                    <a:pt x="703" y="176"/>
                    <a:pt x="656" y="93"/>
                  </a:cubicBezTo>
                  <a:cubicBezTo>
                    <a:pt x="629" y="30"/>
                    <a:pt x="568" y="1"/>
                    <a:pt x="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2078765" y="1587538"/>
              <a:ext cx="87680" cy="18304"/>
            </a:xfrm>
            <a:custGeom>
              <a:rect b="b" l="l" r="r" t="t"/>
              <a:pathLst>
                <a:path extrusionOk="0" h="572" w="2740">
                  <a:moveTo>
                    <a:pt x="1370" y="0"/>
                  </a:moveTo>
                  <a:cubicBezTo>
                    <a:pt x="942" y="0"/>
                    <a:pt x="513" y="95"/>
                    <a:pt x="120" y="262"/>
                  </a:cubicBezTo>
                  <a:cubicBezTo>
                    <a:pt x="49" y="286"/>
                    <a:pt x="1" y="393"/>
                    <a:pt x="37" y="464"/>
                  </a:cubicBezTo>
                  <a:cubicBezTo>
                    <a:pt x="56" y="523"/>
                    <a:pt x="132" y="566"/>
                    <a:pt x="198" y="566"/>
                  </a:cubicBezTo>
                  <a:cubicBezTo>
                    <a:pt x="213" y="566"/>
                    <a:pt x="226" y="564"/>
                    <a:pt x="239" y="560"/>
                  </a:cubicBezTo>
                  <a:cubicBezTo>
                    <a:pt x="584" y="405"/>
                    <a:pt x="965" y="333"/>
                    <a:pt x="1370" y="333"/>
                  </a:cubicBezTo>
                  <a:cubicBezTo>
                    <a:pt x="1775" y="333"/>
                    <a:pt x="2168" y="405"/>
                    <a:pt x="2501" y="560"/>
                  </a:cubicBezTo>
                  <a:cubicBezTo>
                    <a:pt x="2525" y="572"/>
                    <a:pt x="2549" y="572"/>
                    <a:pt x="2561" y="572"/>
                  </a:cubicBezTo>
                  <a:cubicBezTo>
                    <a:pt x="2620" y="572"/>
                    <a:pt x="2680" y="536"/>
                    <a:pt x="2716" y="464"/>
                  </a:cubicBezTo>
                  <a:cubicBezTo>
                    <a:pt x="2739" y="381"/>
                    <a:pt x="2716" y="286"/>
                    <a:pt x="2620" y="262"/>
                  </a:cubicBezTo>
                  <a:cubicBezTo>
                    <a:pt x="2239" y="95"/>
                    <a:pt x="1811" y="0"/>
                    <a:pt x="1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2177069" y="1574130"/>
              <a:ext cx="22528" cy="16480"/>
            </a:xfrm>
            <a:custGeom>
              <a:rect b="b" l="l" r="r" t="t"/>
              <a:pathLst>
                <a:path extrusionOk="0" h="515" w="704">
                  <a:moveTo>
                    <a:pt x="190" y="0"/>
                  </a:moveTo>
                  <a:cubicBezTo>
                    <a:pt x="129" y="0"/>
                    <a:pt x="66" y="36"/>
                    <a:pt x="48" y="98"/>
                  </a:cubicBezTo>
                  <a:cubicBezTo>
                    <a:pt x="1" y="169"/>
                    <a:pt x="48" y="276"/>
                    <a:pt x="120" y="300"/>
                  </a:cubicBezTo>
                  <a:cubicBezTo>
                    <a:pt x="239" y="360"/>
                    <a:pt x="346" y="419"/>
                    <a:pt x="441" y="479"/>
                  </a:cubicBezTo>
                  <a:cubicBezTo>
                    <a:pt x="477" y="490"/>
                    <a:pt x="501" y="514"/>
                    <a:pt x="537" y="514"/>
                  </a:cubicBezTo>
                  <a:cubicBezTo>
                    <a:pt x="596" y="514"/>
                    <a:pt x="644" y="479"/>
                    <a:pt x="668" y="431"/>
                  </a:cubicBezTo>
                  <a:cubicBezTo>
                    <a:pt x="703" y="360"/>
                    <a:pt x="668" y="264"/>
                    <a:pt x="608" y="217"/>
                  </a:cubicBezTo>
                  <a:cubicBezTo>
                    <a:pt x="489" y="133"/>
                    <a:pt x="370" y="86"/>
                    <a:pt x="251" y="14"/>
                  </a:cubicBezTo>
                  <a:cubicBezTo>
                    <a:pt x="232" y="5"/>
                    <a:pt x="211" y="0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2078413" y="1560466"/>
              <a:ext cx="88800" cy="15648"/>
            </a:xfrm>
            <a:custGeom>
              <a:rect b="b" l="l" r="r" t="t"/>
              <a:pathLst>
                <a:path extrusionOk="0" h="489" w="2775">
                  <a:moveTo>
                    <a:pt x="1381" y="1"/>
                  </a:moveTo>
                  <a:cubicBezTo>
                    <a:pt x="953" y="1"/>
                    <a:pt x="536" y="60"/>
                    <a:pt x="131" y="179"/>
                  </a:cubicBezTo>
                  <a:cubicBezTo>
                    <a:pt x="48" y="215"/>
                    <a:pt x="0" y="298"/>
                    <a:pt x="36" y="370"/>
                  </a:cubicBezTo>
                  <a:cubicBezTo>
                    <a:pt x="54" y="444"/>
                    <a:pt x="116" y="489"/>
                    <a:pt x="175" y="489"/>
                  </a:cubicBezTo>
                  <a:cubicBezTo>
                    <a:pt x="193" y="489"/>
                    <a:pt x="210" y="485"/>
                    <a:pt x="226" y="477"/>
                  </a:cubicBezTo>
                  <a:cubicBezTo>
                    <a:pt x="595" y="370"/>
                    <a:pt x="988" y="310"/>
                    <a:pt x="1381" y="310"/>
                  </a:cubicBezTo>
                  <a:cubicBezTo>
                    <a:pt x="1786" y="310"/>
                    <a:pt x="2179" y="370"/>
                    <a:pt x="2548" y="477"/>
                  </a:cubicBezTo>
                  <a:lnTo>
                    <a:pt x="2596" y="477"/>
                  </a:lnTo>
                  <a:cubicBezTo>
                    <a:pt x="2667" y="477"/>
                    <a:pt x="2727" y="429"/>
                    <a:pt x="2738" y="358"/>
                  </a:cubicBezTo>
                  <a:cubicBezTo>
                    <a:pt x="2774" y="286"/>
                    <a:pt x="2727" y="191"/>
                    <a:pt x="2631" y="179"/>
                  </a:cubicBezTo>
                  <a:cubicBezTo>
                    <a:pt x="2238" y="60"/>
                    <a:pt x="1822" y="1"/>
                    <a:pt x="1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79350" lIns="279350" spcFirstLastPara="1" rIns="279350" wrap="square" tIns="279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idx="1" type="subTitle"/>
          </p:nvPr>
        </p:nvSpPr>
        <p:spPr>
          <a:xfrm>
            <a:off x="5621800" y="1535475"/>
            <a:ext cx="26145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Плановый отключение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РВК сахалин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Островной энергетики снова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Обесточить десяток жилой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57"/>
          <p:cNvSpPr txBox="1"/>
          <p:nvPr>
            <p:ph idx="3" type="subTitle"/>
          </p:nvPr>
        </p:nvSpPr>
        <p:spPr>
          <a:xfrm>
            <a:off x="1989950" y="15354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Небольшой облачность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Облачный прояснение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Небольшой дождь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Небольшой снег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7"/>
          <p:cNvSpPr txBox="1"/>
          <p:nvPr>
            <p:ph idx="2" type="subTitle"/>
          </p:nvPr>
        </p:nvSpPr>
        <p:spPr>
          <a:xfrm>
            <a:off x="5621825" y="1171150"/>
            <a:ext cx="26145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ЖКХ</a:t>
            </a:r>
            <a:endParaRPr/>
          </a:p>
        </p:txBody>
      </p:sp>
      <p:sp>
        <p:nvSpPr>
          <p:cNvPr id="402" name="Google Shape;402;p57"/>
          <p:cNvSpPr txBox="1"/>
          <p:nvPr>
            <p:ph idx="4" type="subTitle"/>
          </p:nvPr>
        </p:nvSpPr>
        <p:spPr>
          <a:xfrm>
            <a:off x="1989950" y="117115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Погода</a:t>
            </a:r>
            <a:endParaRPr/>
          </a:p>
        </p:txBody>
      </p:sp>
      <p:sp>
        <p:nvSpPr>
          <p:cNvPr id="403" name="Google Shape;403;p57"/>
          <p:cNvSpPr txBox="1"/>
          <p:nvPr>
            <p:ph idx="5" type="subTitle"/>
          </p:nvPr>
        </p:nvSpPr>
        <p:spPr>
          <a:xfrm>
            <a:off x="1989950" y="3308625"/>
            <a:ext cx="21879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Город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Село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Дом морепродукт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Десткий сад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Санаторий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Областной центр </a:t>
            </a:r>
            <a:endParaRPr/>
          </a:p>
        </p:txBody>
      </p:sp>
      <p:sp>
        <p:nvSpPr>
          <p:cNvPr id="404" name="Google Shape;404;p57"/>
          <p:cNvSpPr txBox="1"/>
          <p:nvPr>
            <p:ph idx="6" type="subTitle"/>
          </p:nvPr>
        </p:nvSpPr>
        <p:spPr>
          <a:xfrm>
            <a:off x="1989950" y="29395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Места</a:t>
            </a:r>
            <a:endParaRPr/>
          </a:p>
        </p:txBody>
      </p:sp>
      <p:sp>
        <p:nvSpPr>
          <p:cNvPr id="405" name="Google Shape;405;p57"/>
          <p:cNvSpPr txBox="1"/>
          <p:nvPr>
            <p:ph idx="7" type="subTitle"/>
          </p:nvPr>
        </p:nvSpPr>
        <p:spPr>
          <a:xfrm>
            <a:off x="5621800" y="3308625"/>
            <a:ext cx="25650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Южно-сахалинск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Островной столица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Южно-курильск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Губернатор Валерий Лимаренко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57"/>
          <p:cNvSpPr txBox="1"/>
          <p:nvPr>
            <p:ph idx="8" type="subTitle"/>
          </p:nvPr>
        </p:nvSpPr>
        <p:spPr>
          <a:xfrm>
            <a:off x="5621825" y="2939500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Уникальные</a:t>
            </a:r>
            <a:endParaRPr/>
          </a:p>
        </p:txBody>
      </p:sp>
      <p:sp>
        <p:nvSpPr>
          <p:cNvPr id="407" name="Google Shape;407;p57"/>
          <p:cNvSpPr/>
          <p:nvPr/>
        </p:nvSpPr>
        <p:spPr>
          <a:xfrm>
            <a:off x="1056213" y="138781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7"/>
          <p:cNvSpPr/>
          <p:nvPr/>
        </p:nvSpPr>
        <p:spPr>
          <a:xfrm>
            <a:off x="1056213" y="31871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7"/>
          <p:cNvSpPr/>
          <p:nvPr/>
        </p:nvSpPr>
        <p:spPr>
          <a:xfrm>
            <a:off x="4660863" y="1387813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7"/>
          <p:cNvSpPr/>
          <p:nvPr/>
        </p:nvSpPr>
        <p:spPr>
          <a:xfrm>
            <a:off x="4660888" y="3187138"/>
            <a:ext cx="740100" cy="7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57"/>
          <p:cNvGrpSpPr/>
          <p:nvPr/>
        </p:nvGrpSpPr>
        <p:grpSpPr>
          <a:xfrm>
            <a:off x="4782914" y="1510673"/>
            <a:ext cx="495940" cy="494374"/>
            <a:chOff x="1308631" y="1507830"/>
            <a:chExt cx="350166" cy="350198"/>
          </a:xfrm>
        </p:grpSpPr>
        <p:sp>
          <p:nvSpPr>
            <p:cNvPr id="412" name="Google Shape;412;p57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7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7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4575" lIns="64575" spcFirstLastPara="1" rIns="64575" wrap="square" tIns="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57"/>
          <p:cNvSpPr txBox="1"/>
          <p:nvPr>
            <p:ph type="title"/>
          </p:nvPr>
        </p:nvSpPr>
        <p:spPr>
          <a:xfrm>
            <a:off x="720000" y="151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astv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.ru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7" name="Google Shape;417;p57"/>
          <p:cNvGrpSpPr/>
          <p:nvPr/>
        </p:nvGrpSpPr>
        <p:grpSpPr>
          <a:xfrm>
            <a:off x="1163673" y="1531041"/>
            <a:ext cx="525194" cy="453678"/>
            <a:chOff x="1404617" y="3226962"/>
            <a:chExt cx="370168" cy="325965"/>
          </a:xfrm>
        </p:grpSpPr>
        <p:sp>
          <p:nvSpPr>
            <p:cNvPr id="418" name="Google Shape;418;p57"/>
            <p:cNvSpPr/>
            <p:nvPr/>
          </p:nvSpPr>
          <p:spPr>
            <a:xfrm>
              <a:off x="1535067" y="3226962"/>
              <a:ext cx="12130" cy="37090"/>
            </a:xfrm>
            <a:custGeom>
              <a:rect b="b" l="l" r="r" t="t"/>
              <a:pathLst>
                <a:path extrusionOk="0" h="1168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1472287" y="3243221"/>
              <a:ext cx="25753" cy="34073"/>
            </a:xfrm>
            <a:custGeom>
              <a:rect b="b" l="l" r="r" t="t"/>
              <a:pathLst>
                <a:path extrusionOk="0" h="1073" w="811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7"/>
            <p:cNvSpPr/>
            <p:nvPr/>
          </p:nvSpPr>
          <p:spPr>
            <a:xfrm>
              <a:off x="1426179" y="3289266"/>
              <a:ext cx="35947" cy="24705"/>
            </a:xfrm>
            <a:custGeom>
              <a:rect b="b" l="l" r="r" t="t"/>
              <a:pathLst>
                <a:path extrusionOk="0" h="778" w="1132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7"/>
            <p:cNvSpPr/>
            <p:nvPr/>
          </p:nvSpPr>
          <p:spPr>
            <a:xfrm>
              <a:off x="1410682" y="3350997"/>
              <a:ext cx="37439" cy="12511"/>
            </a:xfrm>
            <a:custGeom>
              <a:rect b="b" l="l" r="r" t="t"/>
              <a:pathLst>
                <a:path extrusionOk="0" h="394" w="1179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1426179" y="3400980"/>
              <a:ext cx="35566" cy="24896"/>
            </a:xfrm>
            <a:custGeom>
              <a:rect b="b" l="l" r="r" t="t"/>
              <a:pathLst>
                <a:path extrusionOk="0" h="784" w="112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7"/>
            <p:cNvSpPr/>
            <p:nvPr/>
          </p:nvSpPr>
          <p:spPr>
            <a:xfrm>
              <a:off x="1620138" y="3289043"/>
              <a:ext cx="35566" cy="24928"/>
            </a:xfrm>
            <a:custGeom>
              <a:rect b="b" l="l" r="r" t="t"/>
              <a:pathLst>
                <a:path extrusionOk="0" h="785" w="112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584224" y="3243507"/>
              <a:ext cx="26103" cy="33787"/>
            </a:xfrm>
            <a:custGeom>
              <a:rect b="b" l="l" r="r" t="t"/>
              <a:pathLst>
                <a:path extrusionOk="0" h="1064" w="822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1404617" y="3271197"/>
              <a:ext cx="285859" cy="281349"/>
            </a:xfrm>
            <a:custGeom>
              <a:rect b="b" l="l" r="r" t="t"/>
              <a:pathLst>
                <a:path extrusionOk="0" h="8860" w="9002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1670026" y="3377672"/>
              <a:ext cx="104760" cy="175256"/>
            </a:xfrm>
            <a:custGeom>
              <a:rect b="b" l="l" r="r" t="t"/>
              <a:pathLst>
                <a:path extrusionOk="0" h="5519" w="3299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40625" lIns="240625" spcFirstLastPara="1" rIns="240625" wrap="square" tIns="2406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57"/>
          <p:cNvGrpSpPr/>
          <p:nvPr/>
        </p:nvGrpSpPr>
        <p:grpSpPr>
          <a:xfrm>
            <a:off x="1178301" y="3314506"/>
            <a:ext cx="495961" cy="485429"/>
            <a:chOff x="7429366" y="3223183"/>
            <a:chExt cx="334634" cy="333904"/>
          </a:xfrm>
        </p:grpSpPr>
        <p:sp>
          <p:nvSpPr>
            <p:cNvPr id="428" name="Google Shape;428;p57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51350" lIns="251350" spcFirstLastPara="1" rIns="251350" wrap="square" tIns="251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51350" lIns="251350" spcFirstLastPara="1" rIns="251350" wrap="square" tIns="251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4768286" y="3300155"/>
            <a:ext cx="525215" cy="514119"/>
            <a:chOff x="2523759" y="4135505"/>
            <a:chExt cx="341049" cy="340318"/>
          </a:xfrm>
        </p:grpSpPr>
        <p:sp>
          <p:nvSpPr>
            <p:cNvPr id="431" name="Google Shape;431;p57"/>
            <p:cNvSpPr/>
            <p:nvPr/>
          </p:nvSpPr>
          <p:spPr>
            <a:xfrm>
              <a:off x="2523759" y="4135505"/>
              <a:ext cx="341049" cy="340318"/>
            </a:xfrm>
            <a:custGeom>
              <a:rect b="b" l="l" r="r" t="t"/>
              <a:pathLst>
                <a:path extrusionOk="0" h="10717" w="10740">
                  <a:moveTo>
                    <a:pt x="7882" y="358"/>
                  </a:moveTo>
                  <a:cubicBezTo>
                    <a:pt x="7501" y="703"/>
                    <a:pt x="6965" y="1286"/>
                    <a:pt x="6751" y="1906"/>
                  </a:cubicBezTo>
                  <a:cubicBezTo>
                    <a:pt x="6215" y="1644"/>
                    <a:pt x="5620" y="1489"/>
                    <a:pt x="5013" y="1489"/>
                  </a:cubicBezTo>
                  <a:cubicBezTo>
                    <a:pt x="4739" y="1489"/>
                    <a:pt x="4489" y="1513"/>
                    <a:pt x="4251" y="1536"/>
                  </a:cubicBezTo>
                  <a:cubicBezTo>
                    <a:pt x="5132" y="1060"/>
                    <a:pt x="6061" y="763"/>
                    <a:pt x="6727" y="584"/>
                  </a:cubicBezTo>
                  <a:cubicBezTo>
                    <a:pt x="7192" y="465"/>
                    <a:pt x="7585" y="405"/>
                    <a:pt x="7882" y="358"/>
                  </a:cubicBezTo>
                  <a:close/>
                  <a:moveTo>
                    <a:pt x="8013" y="3453"/>
                  </a:moveTo>
                  <a:cubicBezTo>
                    <a:pt x="8180" y="3727"/>
                    <a:pt x="8335" y="4025"/>
                    <a:pt x="8418" y="4323"/>
                  </a:cubicBezTo>
                  <a:cubicBezTo>
                    <a:pt x="8466" y="4453"/>
                    <a:pt x="8549" y="4561"/>
                    <a:pt x="8668" y="4620"/>
                  </a:cubicBezTo>
                  <a:cubicBezTo>
                    <a:pt x="8739" y="4650"/>
                    <a:pt x="8811" y="4665"/>
                    <a:pt x="8879" y="4665"/>
                  </a:cubicBezTo>
                  <a:cubicBezTo>
                    <a:pt x="8948" y="4665"/>
                    <a:pt x="9013" y="4650"/>
                    <a:pt x="9073" y="4620"/>
                  </a:cubicBezTo>
                  <a:lnTo>
                    <a:pt x="10299" y="4096"/>
                  </a:lnTo>
                  <a:lnTo>
                    <a:pt x="10002" y="5001"/>
                  </a:lnTo>
                  <a:cubicBezTo>
                    <a:pt x="9930" y="5215"/>
                    <a:pt x="9930" y="5430"/>
                    <a:pt x="10002" y="5632"/>
                  </a:cubicBezTo>
                  <a:lnTo>
                    <a:pt x="10299" y="6537"/>
                  </a:lnTo>
                  <a:lnTo>
                    <a:pt x="9073" y="6049"/>
                  </a:lnTo>
                  <a:cubicBezTo>
                    <a:pt x="9007" y="6019"/>
                    <a:pt x="8939" y="6004"/>
                    <a:pt x="8870" y="6004"/>
                  </a:cubicBezTo>
                  <a:cubicBezTo>
                    <a:pt x="8802" y="6004"/>
                    <a:pt x="8733" y="6019"/>
                    <a:pt x="8668" y="6049"/>
                  </a:cubicBezTo>
                  <a:cubicBezTo>
                    <a:pt x="8549" y="6108"/>
                    <a:pt x="8454" y="6216"/>
                    <a:pt x="8418" y="6347"/>
                  </a:cubicBezTo>
                  <a:cubicBezTo>
                    <a:pt x="8335" y="6656"/>
                    <a:pt x="8192" y="6942"/>
                    <a:pt x="8013" y="7204"/>
                  </a:cubicBezTo>
                  <a:cubicBezTo>
                    <a:pt x="7894" y="6644"/>
                    <a:pt x="7835" y="6001"/>
                    <a:pt x="7835" y="5335"/>
                  </a:cubicBezTo>
                  <a:cubicBezTo>
                    <a:pt x="7835" y="4668"/>
                    <a:pt x="7894" y="4025"/>
                    <a:pt x="8013" y="3453"/>
                  </a:cubicBezTo>
                  <a:close/>
                  <a:moveTo>
                    <a:pt x="3001" y="2298"/>
                  </a:moveTo>
                  <a:lnTo>
                    <a:pt x="3001" y="2298"/>
                  </a:lnTo>
                  <a:cubicBezTo>
                    <a:pt x="2691" y="3203"/>
                    <a:pt x="2548" y="4263"/>
                    <a:pt x="2548" y="5358"/>
                  </a:cubicBezTo>
                  <a:cubicBezTo>
                    <a:pt x="2548" y="6466"/>
                    <a:pt x="2703" y="7501"/>
                    <a:pt x="3001" y="8430"/>
                  </a:cubicBezTo>
                  <a:cubicBezTo>
                    <a:pt x="2858" y="8323"/>
                    <a:pt x="2703" y="8216"/>
                    <a:pt x="2572" y="8121"/>
                  </a:cubicBezTo>
                  <a:cubicBezTo>
                    <a:pt x="1989" y="7656"/>
                    <a:pt x="1572" y="7025"/>
                    <a:pt x="1179" y="6430"/>
                  </a:cubicBezTo>
                  <a:cubicBezTo>
                    <a:pt x="941" y="6061"/>
                    <a:pt x="679" y="5692"/>
                    <a:pt x="381" y="5346"/>
                  </a:cubicBezTo>
                  <a:cubicBezTo>
                    <a:pt x="667" y="5001"/>
                    <a:pt x="917" y="4632"/>
                    <a:pt x="1179" y="4263"/>
                  </a:cubicBezTo>
                  <a:cubicBezTo>
                    <a:pt x="1572" y="3656"/>
                    <a:pt x="1989" y="3025"/>
                    <a:pt x="2572" y="2584"/>
                  </a:cubicBezTo>
                  <a:cubicBezTo>
                    <a:pt x="2703" y="2477"/>
                    <a:pt x="2858" y="2370"/>
                    <a:pt x="3001" y="2298"/>
                  </a:cubicBezTo>
                  <a:close/>
                  <a:moveTo>
                    <a:pt x="6168" y="2013"/>
                  </a:moveTo>
                  <a:cubicBezTo>
                    <a:pt x="6465" y="2120"/>
                    <a:pt x="6751" y="2251"/>
                    <a:pt x="7001" y="2429"/>
                  </a:cubicBezTo>
                  <a:cubicBezTo>
                    <a:pt x="6942" y="2596"/>
                    <a:pt x="6906" y="2775"/>
                    <a:pt x="6858" y="2965"/>
                  </a:cubicBezTo>
                  <a:cubicBezTo>
                    <a:pt x="6846" y="3049"/>
                    <a:pt x="6882" y="3132"/>
                    <a:pt x="6977" y="3156"/>
                  </a:cubicBezTo>
                  <a:lnTo>
                    <a:pt x="7001" y="3156"/>
                  </a:lnTo>
                  <a:cubicBezTo>
                    <a:pt x="7084" y="3156"/>
                    <a:pt x="7144" y="3108"/>
                    <a:pt x="7156" y="3037"/>
                  </a:cubicBezTo>
                  <a:cubicBezTo>
                    <a:pt x="7180" y="2906"/>
                    <a:pt x="7227" y="2775"/>
                    <a:pt x="7263" y="2632"/>
                  </a:cubicBezTo>
                  <a:cubicBezTo>
                    <a:pt x="7442" y="2787"/>
                    <a:pt x="7596" y="2953"/>
                    <a:pt x="7751" y="3132"/>
                  </a:cubicBezTo>
                  <a:cubicBezTo>
                    <a:pt x="7585" y="3787"/>
                    <a:pt x="7513" y="4537"/>
                    <a:pt x="7513" y="5346"/>
                  </a:cubicBezTo>
                  <a:cubicBezTo>
                    <a:pt x="7513" y="6144"/>
                    <a:pt x="7596" y="6906"/>
                    <a:pt x="7751" y="7561"/>
                  </a:cubicBezTo>
                  <a:cubicBezTo>
                    <a:pt x="7632" y="7740"/>
                    <a:pt x="7465" y="7906"/>
                    <a:pt x="7287" y="8061"/>
                  </a:cubicBezTo>
                  <a:cubicBezTo>
                    <a:pt x="7049" y="7287"/>
                    <a:pt x="6918" y="6335"/>
                    <a:pt x="6918" y="5346"/>
                  </a:cubicBezTo>
                  <a:cubicBezTo>
                    <a:pt x="6918" y="4787"/>
                    <a:pt x="6965" y="4215"/>
                    <a:pt x="7037" y="3691"/>
                  </a:cubicBezTo>
                  <a:cubicBezTo>
                    <a:pt x="7049" y="3608"/>
                    <a:pt x="6989" y="3537"/>
                    <a:pt x="6906" y="3513"/>
                  </a:cubicBezTo>
                  <a:cubicBezTo>
                    <a:pt x="6898" y="3512"/>
                    <a:pt x="6890" y="3511"/>
                    <a:pt x="6882" y="3511"/>
                  </a:cubicBezTo>
                  <a:cubicBezTo>
                    <a:pt x="6799" y="3511"/>
                    <a:pt x="6738" y="3568"/>
                    <a:pt x="6727" y="3644"/>
                  </a:cubicBezTo>
                  <a:cubicBezTo>
                    <a:pt x="6632" y="4192"/>
                    <a:pt x="6584" y="4763"/>
                    <a:pt x="6584" y="5346"/>
                  </a:cubicBezTo>
                  <a:cubicBezTo>
                    <a:pt x="6584" y="6406"/>
                    <a:pt x="6739" y="7430"/>
                    <a:pt x="7001" y="8263"/>
                  </a:cubicBezTo>
                  <a:cubicBezTo>
                    <a:pt x="6739" y="8442"/>
                    <a:pt x="6465" y="8573"/>
                    <a:pt x="6168" y="8680"/>
                  </a:cubicBezTo>
                  <a:cubicBezTo>
                    <a:pt x="5977" y="7740"/>
                    <a:pt x="5870" y="6561"/>
                    <a:pt x="5870" y="5346"/>
                  </a:cubicBezTo>
                  <a:cubicBezTo>
                    <a:pt x="5870" y="4120"/>
                    <a:pt x="5977" y="2953"/>
                    <a:pt x="6168" y="2013"/>
                  </a:cubicBezTo>
                  <a:close/>
                  <a:moveTo>
                    <a:pt x="5263" y="1834"/>
                  </a:moveTo>
                  <a:cubicBezTo>
                    <a:pt x="5477" y="1846"/>
                    <a:pt x="5680" y="1882"/>
                    <a:pt x="5870" y="1929"/>
                  </a:cubicBezTo>
                  <a:cubicBezTo>
                    <a:pt x="5668" y="2894"/>
                    <a:pt x="5560" y="4096"/>
                    <a:pt x="5560" y="5346"/>
                  </a:cubicBezTo>
                  <a:cubicBezTo>
                    <a:pt x="5560" y="6597"/>
                    <a:pt x="5680" y="7799"/>
                    <a:pt x="5870" y="8775"/>
                  </a:cubicBezTo>
                  <a:cubicBezTo>
                    <a:pt x="5680" y="8811"/>
                    <a:pt x="5477" y="8847"/>
                    <a:pt x="5263" y="8859"/>
                  </a:cubicBezTo>
                  <a:cubicBezTo>
                    <a:pt x="5025" y="7882"/>
                    <a:pt x="4894" y="6632"/>
                    <a:pt x="4894" y="5346"/>
                  </a:cubicBezTo>
                  <a:cubicBezTo>
                    <a:pt x="4894" y="4049"/>
                    <a:pt x="5025" y="2822"/>
                    <a:pt x="5263" y="1834"/>
                  </a:cubicBezTo>
                  <a:close/>
                  <a:moveTo>
                    <a:pt x="4941" y="1822"/>
                  </a:moveTo>
                  <a:cubicBezTo>
                    <a:pt x="4703" y="2822"/>
                    <a:pt x="4584" y="4072"/>
                    <a:pt x="4584" y="5346"/>
                  </a:cubicBezTo>
                  <a:cubicBezTo>
                    <a:pt x="4584" y="6632"/>
                    <a:pt x="4715" y="7882"/>
                    <a:pt x="4941" y="8871"/>
                  </a:cubicBezTo>
                  <a:cubicBezTo>
                    <a:pt x="4668" y="8871"/>
                    <a:pt x="4429" y="8847"/>
                    <a:pt x="4191" y="8811"/>
                  </a:cubicBezTo>
                  <a:cubicBezTo>
                    <a:pt x="3977" y="7847"/>
                    <a:pt x="3834" y="6609"/>
                    <a:pt x="3834" y="5346"/>
                  </a:cubicBezTo>
                  <a:cubicBezTo>
                    <a:pt x="3834" y="4525"/>
                    <a:pt x="3882" y="3751"/>
                    <a:pt x="3989" y="3025"/>
                  </a:cubicBezTo>
                  <a:cubicBezTo>
                    <a:pt x="4013" y="2941"/>
                    <a:pt x="3953" y="2858"/>
                    <a:pt x="3870" y="2846"/>
                  </a:cubicBezTo>
                  <a:cubicBezTo>
                    <a:pt x="3862" y="2845"/>
                    <a:pt x="3854" y="2845"/>
                    <a:pt x="3846" y="2845"/>
                  </a:cubicBezTo>
                  <a:cubicBezTo>
                    <a:pt x="3763" y="2845"/>
                    <a:pt x="3702" y="2901"/>
                    <a:pt x="3691" y="2977"/>
                  </a:cubicBezTo>
                  <a:cubicBezTo>
                    <a:pt x="3584" y="3727"/>
                    <a:pt x="3536" y="4513"/>
                    <a:pt x="3536" y="5346"/>
                  </a:cubicBezTo>
                  <a:cubicBezTo>
                    <a:pt x="3536" y="6585"/>
                    <a:pt x="3655" y="7775"/>
                    <a:pt x="3870" y="8740"/>
                  </a:cubicBezTo>
                  <a:cubicBezTo>
                    <a:pt x="3703" y="8692"/>
                    <a:pt x="3548" y="8656"/>
                    <a:pt x="3394" y="8597"/>
                  </a:cubicBezTo>
                  <a:cubicBezTo>
                    <a:pt x="3036" y="7656"/>
                    <a:pt x="2834" y="6525"/>
                    <a:pt x="2834" y="5346"/>
                  </a:cubicBezTo>
                  <a:cubicBezTo>
                    <a:pt x="2834" y="4156"/>
                    <a:pt x="3036" y="3037"/>
                    <a:pt x="3394" y="2108"/>
                  </a:cubicBezTo>
                  <a:cubicBezTo>
                    <a:pt x="3536" y="2048"/>
                    <a:pt x="3703" y="2001"/>
                    <a:pt x="3870" y="1953"/>
                  </a:cubicBezTo>
                  <a:lnTo>
                    <a:pt x="3870" y="1953"/>
                  </a:lnTo>
                  <a:cubicBezTo>
                    <a:pt x="3834" y="2072"/>
                    <a:pt x="3822" y="2191"/>
                    <a:pt x="3786" y="2310"/>
                  </a:cubicBezTo>
                  <a:cubicBezTo>
                    <a:pt x="3775" y="2406"/>
                    <a:pt x="3834" y="2477"/>
                    <a:pt x="3906" y="2489"/>
                  </a:cubicBezTo>
                  <a:lnTo>
                    <a:pt x="3941" y="2489"/>
                  </a:lnTo>
                  <a:cubicBezTo>
                    <a:pt x="4013" y="2489"/>
                    <a:pt x="4072" y="2429"/>
                    <a:pt x="4084" y="2358"/>
                  </a:cubicBezTo>
                  <a:cubicBezTo>
                    <a:pt x="4120" y="2191"/>
                    <a:pt x="4144" y="2025"/>
                    <a:pt x="4191" y="1882"/>
                  </a:cubicBezTo>
                  <a:cubicBezTo>
                    <a:pt x="4429" y="1834"/>
                    <a:pt x="4679" y="1822"/>
                    <a:pt x="4941" y="1822"/>
                  </a:cubicBezTo>
                  <a:close/>
                  <a:moveTo>
                    <a:pt x="6751" y="8775"/>
                  </a:moveTo>
                  <a:cubicBezTo>
                    <a:pt x="6965" y="9406"/>
                    <a:pt x="7501" y="9978"/>
                    <a:pt x="7882" y="10335"/>
                  </a:cubicBezTo>
                  <a:cubicBezTo>
                    <a:pt x="7585" y="10288"/>
                    <a:pt x="7180" y="10228"/>
                    <a:pt x="6727" y="10109"/>
                  </a:cubicBezTo>
                  <a:cubicBezTo>
                    <a:pt x="6061" y="9942"/>
                    <a:pt x="5132" y="9645"/>
                    <a:pt x="4251" y="9145"/>
                  </a:cubicBezTo>
                  <a:lnTo>
                    <a:pt x="4251" y="9145"/>
                  </a:lnTo>
                  <a:cubicBezTo>
                    <a:pt x="4489" y="9168"/>
                    <a:pt x="4739" y="9192"/>
                    <a:pt x="5013" y="9192"/>
                  </a:cubicBezTo>
                  <a:cubicBezTo>
                    <a:pt x="5620" y="9192"/>
                    <a:pt x="6215" y="9049"/>
                    <a:pt x="6751" y="8775"/>
                  </a:cubicBezTo>
                  <a:close/>
                  <a:moveTo>
                    <a:pt x="8370" y="1"/>
                  </a:moveTo>
                  <a:cubicBezTo>
                    <a:pt x="8347" y="1"/>
                    <a:pt x="7632" y="48"/>
                    <a:pt x="6644" y="286"/>
                  </a:cubicBezTo>
                  <a:cubicBezTo>
                    <a:pt x="5739" y="513"/>
                    <a:pt x="4429" y="953"/>
                    <a:pt x="3298" y="1798"/>
                  </a:cubicBezTo>
                  <a:cubicBezTo>
                    <a:pt x="2953" y="1941"/>
                    <a:pt x="2655" y="2120"/>
                    <a:pt x="2382" y="2334"/>
                  </a:cubicBezTo>
                  <a:cubicBezTo>
                    <a:pt x="1750" y="2834"/>
                    <a:pt x="1322" y="3465"/>
                    <a:pt x="905" y="4096"/>
                  </a:cubicBezTo>
                  <a:cubicBezTo>
                    <a:pt x="631" y="4513"/>
                    <a:pt x="369" y="4894"/>
                    <a:pt x="60" y="5251"/>
                  </a:cubicBezTo>
                  <a:cubicBezTo>
                    <a:pt x="0" y="5311"/>
                    <a:pt x="0" y="5406"/>
                    <a:pt x="60" y="5466"/>
                  </a:cubicBezTo>
                  <a:cubicBezTo>
                    <a:pt x="369" y="5811"/>
                    <a:pt x="619" y="6204"/>
                    <a:pt x="905" y="6620"/>
                  </a:cubicBezTo>
                  <a:cubicBezTo>
                    <a:pt x="1322" y="7251"/>
                    <a:pt x="1750" y="7894"/>
                    <a:pt x="2382" y="8383"/>
                  </a:cubicBezTo>
                  <a:cubicBezTo>
                    <a:pt x="2655" y="8609"/>
                    <a:pt x="2977" y="8787"/>
                    <a:pt x="3298" y="8918"/>
                  </a:cubicBezTo>
                  <a:cubicBezTo>
                    <a:pt x="4429" y="9752"/>
                    <a:pt x="5751" y="10216"/>
                    <a:pt x="6668" y="10430"/>
                  </a:cubicBezTo>
                  <a:cubicBezTo>
                    <a:pt x="7644" y="10669"/>
                    <a:pt x="8358" y="10716"/>
                    <a:pt x="8394" y="10716"/>
                  </a:cubicBezTo>
                  <a:lnTo>
                    <a:pt x="8406" y="10716"/>
                  </a:lnTo>
                  <a:cubicBezTo>
                    <a:pt x="8466" y="10716"/>
                    <a:pt x="8525" y="10669"/>
                    <a:pt x="8549" y="10609"/>
                  </a:cubicBezTo>
                  <a:cubicBezTo>
                    <a:pt x="8585" y="10549"/>
                    <a:pt x="8549" y="10478"/>
                    <a:pt x="8501" y="10430"/>
                  </a:cubicBezTo>
                  <a:cubicBezTo>
                    <a:pt x="8478" y="10419"/>
                    <a:pt x="7323" y="9573"/>
                    <a:pt x="7049" y="8644"/>
                  </a:cubicBezTo>
                  <a:cubicBezTo>
                    <a:pt x="7156" y="8585"/>
                    <a:pt x="7263" y="8514"/>
                    <a:pt x="7358" y="8442"/>
                  </a:cubicBezTo>
                  <a:cubicBezTo>
                    <a:pt x="8013" y="7954"/>
                    <a:pt x="8513" y="7251"/>
                    <a:pt x="8739" y="6478"/>
                  </a:cubicBezTo>
                  <a:cubicBezTo>
                    <a:pt x="8751" y="6430"/>
                    <a:pt x="8775" y="6406"/>
                    <a:pt x="8823" y="6370"/>
                  </a:cubicBezTo>
                  <a:cubicBezTo>
                    <a:pt x="8850" y="6364"/>
                    <a:pt x="8882" y="6357"/>
                    <a:pt x="8913" y="6357"/>
                  </a:cubicBezTo>
                  <a:cubicBezTo>
                    <a:pt x="8935" y="6357"/>
                    <a:pt x="8957" y="6360"/>
                    <a:pt x="8978" y="6370"/>
                  </a:cubicBezTo>
                  <a:lnTo>
                    <a:pt x="10525" y="7037"/>
                  </a:lnTo>
                  <a:cubicBezTo>
                    <a:pt x="10549" y="7051"/>
                    <a:pt x="10570" y="7058"/>
                    <a:pt x="10591" y="7058"/>
                  </a:cubicBezTo>
                  <a:cubicBezTo>
                    <a:pt x="10622" y="7058"/>
                    <a:pt x="10651" y="7042"/>
                    <a:pt x="10680" y="7013"/>
                  </a:cubicBezTo>
                  <a:cubicBezTo>
                    <a:pt x="10728" y="6966"/>
                    <a:pt x="10740" y="6906"/>
                    <a:pt x="10728" y="6847"/>
                  </a:cubicBezTo>
                  <a:lnTo>
                    <a:pt x="10299" y="5561"/>
                  </a:lnTo>
                  <a:cubicBezTo>
                    <a:pt x="10252" y="5418"/>
                    <a:pt x="10252" y="5263"/>
                    <a:pt x="10299" y="5120"/>
                  </a:cubicBezTo>
                  <a:lnTo>
                    <a:pt x="10716" y="3870"/>
                  </a:lnTo>
                  <a:cubicBezTo>
                    <a:pt x="10728" y="3811"/>
                    <a:pt x="10716" y="3751"/>
                    <a:pt x="10668" y="3715"/>
                  </a:cubicBezTo>
                  <a:cubicBezTo>
                    <a:pt x="10637" y="3684"/>
                    <a:pt x="10599" y="3668"/>
                    <a:pt x="10561" y="3668"/>
                  </a:cubicBezTo>
                  <a:cubicBezTo>
                    <a:pt x="10541" y="3668"/>
                    <a:pt x="10521" y="3672"/>
                    <a:pt x="10502" y="3680"/>
                  </a:cubicBezTo>
                  <a:lnTo>
                    <a:pt x="8954" y="4346"/>
                  </a:lnTo>
                  <a:cubicBezTo>
                    <a:pt x="8936" y="4358"/>
                    <a:pt x="8909" y="4364"/>
                    <a:pt x="8882" y="4364"/>
                  </a:cubicBezTo>
                  <a:cubicBezTo>
                    <a:pt x="8856" y="4364"/>
                    <a:pt x="8829" y="4358"/>
                    <a:pt x="8811" y="4346"/>
                  </a:cubicBezTo>
                  <a:cubicBezTo>
                    <a:pt x="8763" y="4334"/>
                    <a:pt x="8739" y="4287"/>
                    <a:pt x="8716" y="4239"/>
                  </a:cubicBezTo>
                  <a:cubicBezTo>
                    <a:pt x="8478" y="3465"/>
                    <a:pt x="8001" y="2775"/>
                    <a:pt x="7346" y="2275"/>
                  </a:cubicBezTo>
                  <a:cubicBezTo>
                    <a:pt x="7239" y="2203"/>
                    <a:pt x="7144" y="2132"/>
                    <a:pt x="7037" y="2072"/>
                  </a:cubicBezTo>
                  <a:cubicBezTo>
                    <a:pt x="7299" y="1144"/>
                    <a:pt x="8466" y="286"/>
                    <a:pt x="8478" y="286"/>
                  </a:cubicBezTo>
                  <a:cubicBezTo>
                    <a:pt x="8537" y="239"/>
                    <a:pt x="8549" y="167"/>
                    <a:pt x="8537" y="108"/>
                  </a:cubicBezTo>
                  <a:cubicBezTo>
                    <a:pt x="8513" y="48"/>
                    <a:pt x="8454" y="1"/>
                    <a:pt x="8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61175" lIns="261175" spcFirstLastPara="1" rIns="261175" wrap="square" tIns="261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2561547" y="4278815"/>
              <a:ext cx="36709" cy="37058"/>
            </a:xfrm>
            <a:custGeom>
              <a:rect b="b" l="l" r="r" t="t"/>
              <a:pathLst>
                <a:path extrusionOk="0" h="1167" w="1156">
                  <a:moveTo>
                    <a:pt x="584" y="310"/>
                  </a:moveTo>
                  <a:cubicBezTo>
                    <a:pt x="727" y="310"/>
                    <a:pt x="846" y="429"/>
                    <a:pt x="846" y="583"/>
                  </a:cubicBezTo>
                  <a:cubicBezTo>
                    <a:pt x="846" y="726"/>
                    <a:pt x="727" y="845"/>
                    <a:pt x="584" y="845"/>
                  </a:cubicBezTo>
                  <a:cubicBezTo>
                    <a:pt x="430" y="845"/>
                    <a:pt x="310" y="726"/>
                    <a:pt x="310" y="583"/>
                  </a:cubicBezTo>
                  <a:cubicBezTo>
                    <a:pt x="310" y="429"/>
                    <a:pt x="430" y="310"/>
                    <a:pt x="584" y="310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3"/>
                  </a:cubicBezTo>
                  <a:cubicBezTo>
                    <a:pt x="1" y="893"/>
                    <a:pt x="251" y="1167"/>
                    <a:pt x="584" y="1167"/>
                  </a:cubicBezTo>
                  <a:cubicBezTo>
                    <a:pt x="894" y="1167"/>
                    <a:pt x="1156" y="905"/>
                    <a:pt x="1156" y="583"/>
                  </a:cubicBezTo>
                  <a:cubicBezTo>
                    <a:pt x="1156" y="274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261175" lIns="261175" spcFirstLastPara="1" rIns="261175" wrap="square" tIns="261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240000" y="1307100"/>
            <a:ext cx="8664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этап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Сопоставительный анализ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idx="4294967295" type="subTitle"/>
          </p:nvPr>
        </p:nvSpPr>
        <p:spPr>
          <a:xfrm>
            <a:off x="280475" y="2585950"/>
            <a:ext cx="28026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Общее семантическое поле “погода”, но в нем разные лексические единицы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9"/>
          <p:cNvSpPr txBox="1"/>
          <p:nvPr>
            <p:ph idx="2" type="title"/>
          </p:nvPr>
        </p:nvSpPr>
        <p:spPr>
          <a:xfrm>
            <a:off x="2138375" y="596700"/>
            <a:ext cx="4563300" cy="127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Сопоставительный анализ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59"/>
          <p:cNvSpPr txBox="1"/>
          <p:nvPr>
            <p:ph idx="4294967295" type="title"/>
          </p:nvPr>
        </p:nvSpPr>
        <p:spPr>
          <a:xfrm>
            <a:off x="1044125" y="1875296"/>
            <a:ext cx="12753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445" name="Google Shape;445;p59"/>
          <p:cNvSpPr txBox="1"/>
          <p:nvPr>
            <p:ph idx="4" type="title"/>
          </p:nvPr>
        </p:nvSpPr>
        <p:spPr>
          <a:xfrm>
            <a:off x="4037825" y="2892850"/>
            <a:ext cx="764400" cy="5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2</a:t>
            </a:r>
            <a:endParaRPr/>
          </a:p>
        </p:txBody>
      </p:sp>
      <p:sp>
        <p:nvSpPr>
          <p:cNvPr id="446" name="Google Shape;446;p59"/>
          <p:cNvSpPr txBox="1"/>
          <p:nvPr>
            <p:ph idx="5" type="subTitle"/>
          </p:nvPr>
        </p:nvSpPr>
        <p:spPr>
          <a:xfrm>
            <a:off x="3046325" y="3461350"/>
            <a:ext cx="27474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Региональные проблемы: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Дороги vs ЖКХ</a:t>
            </a:r>
            <a:endParaRPr/>
          </a:p>
        </p:txBody>
      </p:sp>
      <p:sp>
        <p:nvSpPr>
          <p:cNvPr id="447" name="Google Shape;447;p59"/>
          <p:cNvSpPr txBox="1"/>
          <p:nvPr>
            <p:ph idx="4294967295" type="title"/>
          </p:nvPr>
        </p:nvSpPr>
        <p:spPr>
          <a:xfrm>
            <a:off x="6287525" y="1989000"/>
            <a:ext cx="12753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3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448" name="Google Shape;448;p59"/>
          <p:cNvSpPr txBox="1"/>
          <p:nvPr>
            <p:ph idx="4294967295" type="subTitle"/>
          </p:nvPr>
        </p:nvSpPr>
        <p:spPr>
          <a:xfrm>
            <a:off x="5756975" y="2597100"/>
            <a:ext cx="23364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Характерные для региона особенности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Выводы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4" name="Google Shape;454;p60"/>
          <p:cNvSpPr txBox="1"/>
          <p:nvPr/>
        </p:nvSpPr>
        <p:spPr>
          <a:xfrm>
            <a:off x="393275" y="1399500"/>
            <a:ext cx="79377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универсальной функции для очистки telegram-</a:t>
            </a: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постов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Новостные каналы затрагивают примерно одни и те же темы (проблемы, происшествия, текущая ситуация в регионе)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Биграммы и триграммы позволяют отслеживать не просто отдельные понятия, а дискурсивно-специфичную лексику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1291025" y="1531850"/>
            <a:ext cx="56379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Выбрать tg-каналы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Отобрать тексты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Нормализовать, т</a:t>
            </a: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окенизировать и лемматизировать тексты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Создать униграммные, биграммные и триграммные моделей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Выявить лексические и тематические особенности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Провести сопоставительный анализ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Задачи проекта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455400" y="1361550"/>
            <a:ext cx="8233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1 этап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Выбор tg-каналов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950" y="1122750"/>
            <a:ext cx="2856064" cy="39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/>
        </p:nvSpPr>
        <p:spPr>
          <a:xfrm>
            <a:off x="4502488" y="353250"/>
            <a:ext cx="430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Новостной канал Сахалина и Курил </a:t>
            </a:r>
            <a:endParaRPr sz="19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astv.ru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213" y="1122750"/>
            <a:ext cx="2777625" cy="39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605414" y="353250"/>
            <a:ext cx="3763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Новостной канал Владивостока </a:t>
            </a:r>
            <a:endParaRPr sz="19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vl.ru</a:t>
            </a:r>
            <a:endParaRPr sz="19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3932200" y="2687950"/>
            <a:ext cx="12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</a:rPr>
              <a:t>VS</a:t>
            </a:r>
            <a:endParaRPr b="1"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455400" y="1361550"/>
            <a:ext cx="8233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" sz="9000">
                <a:latin typeface="Times New Roman"/>
                <a:ea typeface="Times New Roman"/>
                <a:cs typeface="Times New Roman"/>
                <a:sym typeface="Times New Roman"/>
              </a:rPr>
              <a:t> этап </a:t>
            </a:r>
            <a:endParaRPr b="1" sz="9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Times New Roman"/>
                <a:ea typeface="Times New Roman"/>
                <a:cs typeface="Times New Roman"/>
                <a:sym typeface="Times New Roman"/>
              </a:rPr>
              <a:t>Отбор постов</a:t>
            </a:r>
            <a:endParaRPr sz="7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1" type="subTitle"/>
          </p:nvPr>
        </p:nvSpPr>
        <p:spPr>
          <a:xfrm>
            <a:off x="1944900" y="351350"/>
            <a:ext cx="52542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Период: 31 декабря 2024 год - 7 января 2026 год</a:t>
            </a:r>
            <a:endParaRPr sz="18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37" y="1106450"/>
            <a:ext cx="3437625" cy="3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012" y="1106450"/>
            <a:ext cx="3723071" cy="33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3" y="656075"/>
            <a:ext cx="4475350" cy="370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150" y="656075"/>
            <a:ext cx="2823516" cy="37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75" y="152400"/>
            <a:ext cx="73840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